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ink/ink1.xml" ContentType="application/inkml+xml"/>
  <Override PartName="/ppt/ink/ink2.xml" ContentType="application/inkml+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8" r:id="rId1"/>
  </p:sldMasterIdLst>
  <p:notesMasterIdLst>
    <p:notesMasterId r:id="rId43"/>
  </p:notesMasterIdLst>
  <p:sldIdLst>
    <p:sldId id="256" r:id="rId2"/>
    <p:sldId id="285" r:id="rId3"/>
    <p:sldId id="284" r:id="rId4"/>
    <p:sldId id="336" r:id="rId5"/>
    <p:sldId id="351" r:id="rId6"/>
    <p:sldId id="337" r:id="rId7"/>
    <p:sldId id="338" r:id="rId8"/>
    <p:sldId id="360" r:id="rId9"/>
    <p:sldId id="352" r:id="rId10"/>
    <p:sldId id="361" r:id="rId11"/>
    <p:sldId id="339" r:id="rId12"/>
    <p:sldId id="340" r:id="rId13"/>
    <p:sldId id="353" r:id="rId14"/>
    <p:sldId id="343" r:id="rId15"/>
    <p:sldId id="345" r:id="rId16"/>
    <p:sldId id="346" r:id="rId17"/>
    <p:sldId id="348" r:id="rId18"/>
    <p:sldId id="349" r:id="rId19"/>
    <p:sldId id="287" r:id="rId20"/>
    <p:sldId id="354" r:id="rId21"/>
    <p:sldId id="355" r:id="rId22"/>
    <p:sldId id="356" r:id="rId23"/>
    <p:sldId id="357" r:id="rId24"/>
    <p:sldId id="358" r:id="rId25"/>
    <p:sldId id="359" r:id="rId26"/>
    <p:sldId id="344" r:id="rId27"/>
    <p:sldId id="321" r:id="rId28"/>
    <p:sldId id="322" r:id="rId29"/>
    <p:sldId id="323" r:id="rId30"/>
    <p:sldId id="324" r:id="rId31"/>
    <p:sldId id="326" r:id="rId32"/>
    <p:sldId id="327" r:id="rId33"/>
    <p:sldId id="328" r:id="rId34"/>
    <p:sldId id="329" r:id="rId35"/>
    <p:sldId id="330" r:id="rId36"/>
    <p:sldId id="331" r:id="rId37"/>
    <p:sldId id="332" r:id="rId38"/>
    <p:sldId id="333" r:id="rId39"/>
    <p:sldId id="334" r:id="rId40"/>
    <p:sldId id="335" r:id="rId41"/>
    <p:sldId id="290" r:id="rId42"/>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812BB46-8859-47EC-AF5C-E0E92764E937}">
  <a:tblStyle styleId="{B812BB46-8859-47EC-AF5C-E0E92764E937}"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F490AFED-BF7F-4018-AA46-CC0C592A45DD}"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681" autoAdjust="0"/>
    <p:restoredTop sz="94660"/>
  </p:normalViewPr>
  <p:slideViewPr>
    <p:cSldViewPr snapToGrid="0">
      <p:cViewPr varScale="1">
        <p:scale>
          <a:sx n="98" d="100"/>
          <a:sy n="98" d="100"/>
        </p:scale>
        <p:origin x="1061"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5T14:26:11.046"/>
    </inkml:context>
    <inkml:brush xml:id="br0">
      <inkml:brushProperty name="width" value="0.05" units="cm"/>
      <inkml:brushProperty name="height" value="0.05" units="cm"/>
    </inkml:brush>
  </inkml:definitions>
  <inkml:trace contextRef="#ctx0" brushRef="#br0">3020 16 24575,'1'-1'0,"0"0"0,-1 1 0,1-1 0,-1 0 0,1 0 0,0 1 0,-1-1 0,1 0 0,0 1 0,0-1 0,0 0 0,0 1 0,-1-1 0,1 1 0,0 0 0,0-1 0,0 1 0,0 0 0,0-1 0,0 1 0,0 0 0,0 0 0,2 0 0,24-3 0,-24 3 0,0 0 0,0 0 0,0 0 0,0 1 0,1-1 0,-1 1 0,0 0 0,0 0 0,-1 0 0,1 0 0,0 1 0,0-1 0,0 1 0,-1 0 0,1-1 0,-1 1 0,1 0 0,-1 1 0,0-1 0,0 0 0,0 1 0,0-1 0,0 1 0,-1-1 0,1 1 0,-1 0 0,1 0 0,-1 0 0,0 0 0,0 0 0,-1 0 0,1 0 0,0 0 0,-1 0 0,0 5 0,1 1 0,-1-1 0,0 1 0,0 0 0,-1 0 0,-1 0 0,1 0 0,-1-1 0,-1 1 0,1-1 0,-1 0 0,-7 13 0,-13 13 0,-1-1 0,-30 31 0,3-4 0,34-40 0,-1-1 0,-2 0 0,1-1 0,-29 18 0,-94 54 0,105-69 0,-80 38 0,78-41 0,-56 33 0,45-20 0,0-3 0,-92 36 0,-115 24 0,101-37 0,-65 23 0,-244 92 0,462-164 0,-203 93 0,181-81 0,0 1 0,2 2 0,0 0 0,0 2 0,-35 37 0,52-46 0,-1 0 0,1 0 0,1 1 0,-1 0 0,2 0 0,0 0 0,0 1 0,1-1 0,0 1 0,1 0 0,1 0 0,0 0 0,0 0 0,1 0 0,1 0 0,3 21 0,-3-29 0,1 0 0,-1 0 0,1-1 0,-1 1 0,1-1 0,0 0 0,1 1 0,-1-1 0,0 0 0,1 0 0,0 0 0,0-1 0,0 1 0,0-1 0,0 1 0,0-1 0,1 0 0,-1 0 0,1-1 0,-1 1 0,1-1 0,0 1 0,-1-1 0,1 0 0,0-1 0,0 1 0,5 0 0,7 0 0,0 0 0,0-1 0,0-1 0,1-1 0,21-4 0,-35 6 0,0-1 0,0 1 0,0-1 0,-1 0 0,1 0 0,0 0 0,0 0 0,0 0 0,-1-1 0,1 0 0,-1 1 0,1-1 0,-1 0 0,0 0 0,0 0 0,4-4 0,-4 1 0,0 0 0,0 1 0,0-1 0,0 0 0,-1 0 0,0 0 0,0 0 0,0 0 0,-1-7 0,6-40 0,-3 26 0,0 1 0,-3-51 0,0 72 0,-1 0 0,0 0 0,0 1 0,-1-1 0,1 0 0,-1 0 0,0 1 0,0-1 0,0 1 0,0-1 0,0 1 0,-1 0 0,0 0 0,0 0 0,0 0 0,0 0 0,0 1 0,0 0 0,-1-1 0,-4-1 0,-9-5 0,1 2 0,-1 0 0,-23-6 0,22 8 0,-2 0 0,1 0 0,0 2 0,-1 0 0,-29 0 0,-78 8 0,108-2 0,1 1 0,1 0 0,-1 2 0,1 0 0,0 0 0,0 2 0,0 0 0,1 1 0,-29 22 0,36-23 0,0 1 0,0 0 0,1 0 0,0 1 0,1 0 0,0 0 0,1 1 0,-6 11 0,0 4 0,1 1 0,-10 37 0,-11 88 0,6-51 0,15-56 0,-29 76 0,-26 26-1365,54-118-5461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5T14:26:14.021"/>
    </inkml:context>
    <inkml:brush xml:id="br0">
      <inkml:brushProperty name="width" value="0.05" units="cm"/>
      <inkml:brushProperty name="height" value="0.05" units="cm"/>
    </inkml:brush>
  </inkml:definitions>
  <inkml:trace contextRef="#ctx0" brushRef="#br0">67 17 24575,'0'-1'0,"1"1"0,-1 0 0,0-1 0,0 1 0,0-1 0,0 1 0,0-1 0,0 1 0,0 0 0,1-1 0,-1 1 0,0 0 0,0-1 0,1 1 0,-1 0 0,0-1 0,0 1 0,1 0 0,-1-1 0,0 1 0,1 0 0,-1 0 0,1-1 0,-1 1 0,0 0 0,1 0 0,-1 0 0,0 0 0,1 0 0,-1-1 0,1 1 0,-1 0 0,1 0 0,-1 0 0,0 0 0,1 0 0,-1 0 0,1 0 0,-1 0 0,1 1 0,-1-1 0,0 0 0,1 0 0,-1 0 0,0 0 0,1 0 0,-1 1 0,1-1 0,-1 0 0,0 0 0,1 1 0,-1-1 0,0 0 0,1 1 0,-1 0 0,22 16 0,-6 10 0,-2 1 0,0 0 0,-2 1 0,15 57 0,-26-83 0,-1-1 0,1 1 0,-1-1 0,1 1 0,0-1 0,0 0 0,0 1 0,0-1 0,1 0 0,-1 0 0,0 0 0,1 0 0,0 0 0,-1 0 0,1 0 0,0 0 0,0-1 0,0 1 0,0-1 0,0 1 0,4 1 0,-3-3 0,0 1 0,0-1 0,1 0 0,-1 1 0,0-2 0,0 1 0,0 0 0,0-1 0,0 1 0,0-1 0,0 0 0,0 0 0,0 0 0,0 0 0,-1 0 0,1-1 0,4-3 0,74-51 0,-58 38 0,1 1 0,40-21 0,-46 30 0,-12 6 0,0-1 0,0 0 0,0 0 0,0 0 0,-1-1 0,1 1 0,4-6 0,-12 7 0,-7 2 0,-11 4 0,19-4 0,-29 9 0,-1 1 0,-43 20 0,25-8 0,30-14 0,4-2 0,0 0 0,0 0 0,-31 5 0,43-10 0,-1-1 0,1 1 0,-1-1 0,1 0 0,-1 0 0,0 0 0,1-1 0,-1 1 0,1-1 0,-1 0 0,1 0 0,-1 0 0,1 0 0,0-1 0,0 1 0,-1-1 0,1 0 0,0 0 0,0 0 0,1 0 0,-1 0 0,0-1 0,-2-3 0,-81-105 0,48 61-1365,26 35-5461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3" name="Google Shape;423;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dirty="0">
                <a:effectLst/>
                <a:latin typeface="Times New Roman" panose="02020603050405020304" pitchFamily="18" charset="0"/>
                <a:ea typeface="SimSun" panose="02010600030101010101" pitchFamily="2" charset="-122"/>
              </a:rPr>
              <a:t>we’ll dive deeper into the specific molecular interactions involved. Recent research by geneticists, cell biologists, and biochemists has greatly improved our understanding of translation, but many questions still exist, making it an exciting area for ongoing research. In this chapter, we’ll start with classic experiments that showed some genes encode proteins that act as enzymes. We’ll then look at how the genetic code helps translate mRNA into a polypeptide with a specific amino acid sequence. The rest of the chapter will focus on the details of translation in living </a:t>
            </a:r>
            <a:r>
              <a:rPr lang="en-US" sz="1800" dirty="0" err="1">
                <a:effectLst/>
                <a:latin typeface="Times New Roman" panose="02020603050405020304" pitchFamily="18" charset="0"/>
                <a:ea typeface="SimSun" panose="02010600030101010101" pitchFamily="2" charset="-122"/>
              </a:rPr>
              <a:t>cells.We’ll</a:t>
            </a:r>
            <a:r>
              <a:rPr lang="en-US" sz="1800" dirty="0">
                <a:effectLst/>
                <a:latin typeface="Times New Roman" panose="02020603050405020304" pitchFamily="18" charset="0"/>
                <a:ea typeface="SimSun" panose="02010600030101010101" pitchFamily="2" charset="-122"/>
              </a:rPr>
              <a:t> examine the important components needed for translation, including the structure and function of tRNA, which helps translate genetic information, and the composition of ribosomes. Finally, we’ll explore how translation occurs in both bacterial and eukaryotic cells.</a:t>
            </a:r>
          </a:p>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3">
          <a:extLst>
            <a:ext uri="{FF2B5EF4-FFF2-40B4-BE49-F238E27FC236}">
              <a16:creationId xmlns:a16="http://schemas.microsoft.com/office/drawing/2014/main" id="{D5227B48-5587-6E9C-7BBA-14913746E510}"/>
            </a:ext>
          </a:extLst>
        </p:cNvPr>
        <p:cNvGrpSpPr/>
        <p:nvPr/>
      </p:nvGrpSpPr>
      <p:grpSpPr>
        <a:xfrm>
          <a:off x="0" y="0"/>
          <a:ext cx="0" cy="0"/>
          <a:chOff x="0" y="0"/>
          <a:chExt cx="0" cy="0"/>
        </a:xfrm>
      </p:grpSpPr>
      <p:sp>
        <p:nvSpPr>
          <p:cNvPr id="1084" name="Google Shape;1084;g1e96664ce84_0_55953:notes">
            <a:extLst>
              <a:ext uri="{FF2B5EF4-FFF2-40B4-BE49-F238E27FC236}">
                <a16:creationId xmlns:a16="http://schemas.microsoft.com/office/drawing/2014/main" id="{88B0CCD2-412E-6E22-867A-B1EEF20E15C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5" name="Google Shape;1085;g1e96664ce84_0_55953:notes">
            <a:extLst>
              <a:ext uri="{FF2B5EF4-FFF2-40B4-BE49-F238E27FC236}">
                <a16:creationId xmlns:a16="http://schemas.microsoft.com/office/drawing/2014/main" id="{F54CBA53-5E67-ED3C-BBDA-049F05FC017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41801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3">
          <a:extLst>
            <a:ext uri="{FF2B5EF4-FFF2-40B4-BE49-F238E27FC236}">
              <a16:creationId xmlns:a16="http://schemas.microsoft.com/office/drawing/2014/main" id="{81640D9B-FEA5-44C3-AF4E-5F980962E359}"/>
            </a:ext>
          </a:extLst>
        </p:cNvPr>
        <p:cNvGrpSpPr/>
        <p:nvPr/>
      </p:nvGrpSpPr>
      <p:grpSpPr>
        <a:xfrm>
          <a:off x="0" y="0"/>
          <a:ext cx="0" cy="0"/>
          <a:chOff x="0" y="0"/>
          <a:chExt cx="0" cy="0"/>
        </a:xfrm>
      </p:grpSpPr>
      <p:sp>
        <p:nvSpPr>
          <p:cNvPr id="1084" name="Google Shape;1084;g1e96664ce84_0_55953:notes">
            <a:extLst>
              <a:ext uri="{FF2B5EF4-FFF2-40B4-BE49-F238E27FC236}">
                <a16:creationId xmlns:a16="http://schemas.microsoft.com/office/drawing/2014/main" id="{B8C71CFC-A837-1AFD-7933-CF678A26776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5" name="Google Shape;1085;g1e96664ce84_0_55953:notes">
            <a:extLst>
              <a:ext uri="{FF2B5EF4-FFF2-40B4-BE49-F238E27FC236}">
                <a16:creationId xmlns:a16="http://schemas.microsoft.com/office/drawing/2014/main" id="{988C9464-1B07-E976-232E-CD335382A56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080280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3">
          <a:extLst>
            <a:ext uri="{FF2B5EF4-FFF2-40B4-BE49-F238E27FC236}">
              <a16:creationId xmlns:a16="http://schemas.microsoft.com/office/drawing/2014/main" id="{D85D9356-A63F-12DE-331E-DCA526AF6CC6}"/>
            </a:ext>
          </a:extLst>
        </p:cNvPr>
        <p:cNvGrpSpPr/>
        <p:nvPr/>
      </p:nvGrpSpPr>
      <p:grpSpPr>
        <a:xfrm>
          <a:off x="0" y="0"/>
          <a:ext cx="0" cy="0"/>
          <a:chOff x="0" y="0"/>
          <a:chExt cx="0" cy="0"/>
        </a:xfrm>
      </p:grpSpPr>
      <p:sp>
        <p:nvSpPr>
          <p:cNvPr id="1084" name="Google Shape;1084;g1e96664ce84_0_55953:notes">
            <a:extLst>
              <a:ext uri="{FF2B5EF4-FFF2-40B4-BE49-F238E27FC236}">
                <a16:creationId xmlns:a16="http://schemas.microsoft.com/office/drawing/2014/main" id="{6BDEF0C5-4B86-AA43-3F90-348B694569E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5" name="Google Shape;1085;g1e96664ce84_0_55953:notes">
            <a:extLst>
              <a:ext uri="{FF2B5EF4-FFF2-40B4-BE49-F238E27FC236}">
                <a16:creationId xmlns:a16="http://schemas.microsoft.com/office/drawing/2014/main" id="{1A9E43F8-20C7-A059-1BFB-8BAF8001C60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687291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3">
          <a:extLst>
            <a:ext uri="{FF2B5EF4-FFF2-40B4-BE49-F238E27FC236}">
              <a16:creationId xmlns:a16="http://schemas.microsoft.com/office/drawing/2014/main" id="{8398D970-D081-2A21-9CE2-1CA4F73F51DA}"/>
            </a:ext>
          </a:extLst>
        </p:cNvPr>
        <p:cNvGrpSpPr/>
        <p:nvPr/>
      </p:nvGrpSpPr>
      <p:grpSpPr>
        <a:xfrm>
          <a:off x="0" y="0"/>
          <a:ext cx="0" cy="0"/>
          <a:chOff x="0" y="0"/>
          <a:chExt cx="0" cy="0"/>
        </a:xfrm>
      </p:grpSpPr>
      <p:sp>
        <p:nvSpPr>
          <p:cNvPr id="1084" name="Google Shape;1084;g1e96664ce84_0_55953:notes">
            <a:extLst>
              <a:ext uri="{FF2B5EF4-FFF2-40B4-BE49-F238E27FC236}">
                <a16:creationId xmlns:a16="http://schemas.microsoft.com/office/drawing/2014/main" id="{1089828A-D6A3-3AF6-06F9-1134221E6C1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5" name="Google Shape;1085;g1e96664ce84_0_55953:notes">
            <a:extLst>
              <a:ext uri="{FF2B5EF4-FFF2-40B4-BE49-F238E27FC236}">
                <a16:creationId xmlns:a16="http://schemas.microsoft.com/office/drawing/2014/main" id="{CD33CA37-D3B5-1462-8DB2-EEE4739D3FE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515439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3">
          <a:extLst>
            <a:ext uri="{FF2B5EF4-FFF2-40B4-BE49-F238E27FC236}">
              <a16:creationId xmlns:a16="http://schemas.microsoft.com/office/drawing/2014/main" id="{7294B981-8C95-08BB-35C7-F71EA3D1761C}"/>
            </a:ext>
          </a:extLst>
        </p:cNvPr>
        <p:cNvGrpSpPr/>
        <p:nvPr/>
      </p:nvGrpSpPr>
      <p:grpSpPr>
        <a:xfrm>
          <a:off x="0" y="0"/>
          <a:ext cx="0" cy="0"/>
          <a:chOff x="0" y="0"/>
          <a:chExt cx="0" cy="0"/>
        </a:xfrm>
      </p:grpSpPr>
      <p:sp>
        <p:nvSpPr>
          <p:cNvPr id="1084" name="Google Shape;1084;g1e96664ce84_0_55953:notes">
            <a:extLst>
              <a:ext uri="{FF2B5EF4-FFF2-40B4-BE49-F238E27FC236}">
                <a16:creationId xmlns:a16="http://schemas.microsoft.com/office/drawing/2014/main" id="{1A7997A2-A011-075B-EEA1-5DCD5CE8EEE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5" name="Google Shape;1085;g1e96664ce84_0_55953:notes">
            <a:extLst>
              <a:ext uri="{FF2B5EF4-FFF2-40B4-BE49-F238E27FC236}">
                <a16:creationId xmlns:a16="http://schemas.microsoft.com/office/drawing/2014/main" id="{EC69130F-CEA8-6B33-E23F-DFF0F52CBE2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108357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3">
          <a:extLst>
            <a:ext uri="{FF2B5EF4-FFF2-40B4-BE49-F238E27FC236}">
              <a16:creationId xmlns:a16="http://schemas.microsoft.com/office/drawing/2014/main" id="{A0904CD3-4F7D-E2C7-CB60-88A3B3B8F0CD}"/>
            </a:ext>
          </a:extLst>
        </p:cNvPr>
        <p:cNvGrpSpPr/>
        <p:nvPr/>
      </p:nvGrpSpPr>
      <p:grpSpPr>
        <a:xfrm>
          <a:off x="0" y="0"/>
          <a:ext cx="0" cy="0"/>
          <a:chOff x="0" y="0"/>
          <a:chExt cx="0" cy="0"/>
        </a:xfrm>
      </p:grpSpPr>
      <p:sp>
        <p:nvSpPr>
          <p:cNvPr id="1054" name="Google Shape;1054;g1e96664ce84_0_55893:notes">
            <a:extLst>
              <a:ext uri="{FF2B5EF4-FFF2-40B4-BE49-F238E27FC236}">
                <a16:creationId xmlns:a16="http://schemas.microsoft.com/office/drawing/2014/main" id="{8DD94A90-4092-BA18-D079-3C7AE47AFBA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5" name="Google Shape;1055;g1e96664ce84_0_55893:notes">
            <a:extLst>
              <a:ext uri="{FF2B5EF4-FFF2-40B4-BE49-F238E27FC236}">
                <a16:creationId xmlns:a16="http://schemas.microsoft.com/office/drawing/2014/main" id="{81279003-D1F3-745A-7F07-8596AF83753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953822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3">
          <a:extLst>
            <a:ext uri="{FF2B5EF4-FFF2-40B4-BE49-F238E27FC236}">
              <a16:creationId xmlns:a16="http://schemas.microsoft.com/office/drawing/2014/main" id="{6EB52493-9F1D-5621-04E5-6142E152FC60}"/>
            </a:ext>
          </a:extLst>
        </p:cNvPr>
        <p:cNvGrpSpPr/>
        <p:nvPr/>
      </p:nvGrpSpPr>
      <p:grpSpPr>
        <a:xfrm>
          <a:off x="0" y="0"/>
          <a:ext cx="0" cy="0"/>
          <a:chOff x="0" y="0"/>
          <a:chExt cx="0" cy="0"/>
        </a:xfrm>
      </p:grpSpPr>
      <p:sp>
        <p:nvSpPr>
          <p:cNvPr id="1054" name="Google Shape;1054;g1e96664ce84_0_55893:notes">
            <a:extLst>
              <a:ext uri="{FF2B5EF4-FFF2-40B4-BE49-F238E27FC236}">
                <a16:creationId xmlns:a16="http://schemas.microsoft.com/office/drawing/2014/main" id="{36F15F31-3237-94A1-E396-03CF3AC3F8B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5" name="Google Shape;1055;g1e96664ce84_0_55893:notes">
            <a:extLst>
              <a:ext uri="{FF2B5EF4-FFF2-40B4-BE49-F238E27FC236}">
                <a16:creationId xmlns:a16="http://schemas.microsoft.com/office/drawing/2014/main" id="{B6B751B0-81E2-48AF-038E-1AED8FF7B9F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208320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3">
          <a:extLst>
            <a:ext uri="{FF2B5EF4-FFF2-40B4-BE49-F238E27FC236}">
              <a16:creationId xmlns:a16="http://schemas.microsoft.com/office/drawing/2014/main" id="{E7EE6A31-82A1-11BE-A643-9CD3C456D95F}"/>
            </a:ext>
          </a:extLst>
        </p:cNvPr>
        <p:cNvGrpSpPr/>
        <p:nvPr/>
      </p:nvGrpSpPr>
      <p:grpSpPr>
        <a:xfrm>
          <a:off x="0" y="0"/>
          <a:ext cx="0" cy="0"/>
          <a:chOff x="0" y="0"/>
          <a:chExt cx="0" cy="0"/>
        </a:xfrm>
      </p:grpSpPr>
      <p:sp>
        <p:nvSpPr>
          <p:cNvPr id="1054" name="Google Shape;1054;g1e96664ce84_0_55893:notes">
            <a:extLst>
              <a:ext uri="{FF2B5EF4-FFF2-40B4-BE49-F238E27FC236}">
                <a16:creationId xmlns:a16="http://schemas.microsoft.com/office/drawing/2014/main" id="{EF774E02-53D6-AEC0-D12B-F7263573813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5" name="Google Shape;1055;g1e96664ce84_0_55893:notes">
            <a:extLst>
              <a:ext uri="{FF2B5EF4-FFF2-40B4-BE49-F238E27FC236}">
                <a16:creationId xmlns:a16="http://schemas.microsoft.com/office/drawing/2014/main" id="{C228C622-B168-7441-8F55-6AA87FA8684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776564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4">
          <a:extLst>
            <a:ext uri="{FF2B5EF4-FFF2-40B4-BE49-F238E27FC236}">
              <a16:creationId xmlns:a16="http://schemas.microsoft.com/office/drawing/2014/main" id="{5278465D-A312-B3ED-8D0B-EB5CD0C604EF}"/>
            </a:ext>
          </a:extLst>
        </p:cNvPr>
        <p:cNvGrpSpPr/>
        <p:nvPr/>
      </p:nvGrpSpPr>
      <p:grpSpPr>
        <a:xfrm>
          <a:off x="0" y="0"/>
          <a:ext cx="0" cy="0"/>
          <a:chOff x="0" y="0"/>
          <a:chExt cx="0" cy="0"/>
        </a:xfrm>
      </p:grpSpPr>
      <p:sp>
        <p:nvSpPr>
          <p:cNvPr id="1075" name="Google Shape;1075;g1e96664ce84_0_55925:notes">
            <a:extLst>
              <a:ext uri="{FF2B5EF4-FFF2-40B4-BE49-F238E27FC236}">
                <a16:creationId xmlns:a16="http://schemas.microsoft.com/office/drawing/2014/main" id="{2834AC16-2581-6080-518C-B15D0DC6B99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6" name="Google Shape;1076;g1e96664ce84_0_55925:notes">
            <a:extLst>
              <a:ext uri="{FF2B5EF4-FFF2-40B4-BE49-F238E27FC236}">
                <a16:creationId xmlns:a16="http://schemas.microsoft.com/office/drawing/2014/main" id="{C2EF1628-EA9C-5299-CD6A-A67D3FB7C9F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984943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3"/>
        <p:cNvGrpSpPr/>
        <p:nvPr/>
      </p:nvGrpSpPr>
      <p:grpSpPr>
        <a:xfrm>
          <a:off x="0" y="0"/>
          <a:ext cx="0" cy="0"/>
          <a:chOff x="0" y="0"/>
          <a:chExt cx="0" cy="0"/>
        </a:xfrm>
      </p:grpSpPr>
      <p:sp>
        <p:nvSpPr>
          <p:cNvPr id="1084" name="Google Shape;1084;g1e96664ce84_0_559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5" name="Google Shape;1085;g1e96664ce84_0_559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3"/>
        <p:cNvGrpSpPr/>
        <p:nvPr/>
      </p:nvGrpSpPr>
      <p:grpSpPr>
        <a:xfrm>
          <a:off x="0" y="0"/>
          <a:ext cx="0" cy="0"/>
          <a:chOff x="0" y="0"/>
          <a:chExt cx="0" cy="0"/>
        </a:xfrm>
      </p:grpSpPr>
      <p:sp>
        <p:nvSpPr>
          <p:cNvPr id="1054" name="Google Shape;1054;g1e96664ce84_0_558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5" name="Google Shape;1055;g1e96664ce84_0_558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4">
          <a:extLst>
            <a:ext uri="{FF2B5EF4-FFF2-40B4-BE49-F238E27FC236}">
              <a16:creationId xmlns:a16="http://schemas.microsoft.com/office/drawing/2014/main" id="{3961AA3B-F8E9-BD1C-0C95-39D219C04525}"/>
            </a:ext>
          </a:extLst>
        </p:cNvPr>
        <p:cNvGrpSpPr/>
        <p:nvPr/>
      </p:nvGrpSpPr>
      <p:grpSpPr>
        <a:xfrm>
          <a:off x="0" y="0"/>
          <a:ext cx="0" cy="0"/>
          <a:chOff x="0" y="0"/>
          <a:chExt cx="0" cy="0"/>
        </a:xfrm>
      </p:grpSpPr>
      <p:sp>
        <p:nvSpPr>
          <p:cNvPr id="1075" name="Google Shape;1075;g1e96664ce84_0_55925:notes">
            <a:extLst>
              <a:ext uri="{FF2B5EF4-FFF2-40B4-BE49-F238E27FC236}">
                <a16:creationId xmlns:a16="http://schemas.microsoft.com/office/drawing/2014/main" id="{048AB2F3-A16F-6B69-D67E-83FAAD17D9C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6" name="Google Shape;1076;g1e96664ce84_0_55925:notes">
            <a:extLst>
              <a:ext uri="{FF2B5EF4-FFF2-40B4-BE49-F238E27FC236}">
                <a16:creationId xmlns:a16="http://schemas.microsoft.com/office/drawing/2014/main" id="{1326F95E-ABAF-3BE4-3AA2-BB864431434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372578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3">
          <a:extLst>
            <a:ext uri="{FF2B5EF4-FFF2-40B4-BE49-F238E27FC236}">
              <a16:creationId xmlns:a16="http://schemas.microsoft.com/office/drawing/2014/main" id="{F64C71EB-AC5E-5354-F92E-FE60FED60857}"/>
            </a:ext>
          </a:extLst>
        </p:cNvPr>
        <p:cNvGrpSpPr/>
        <p:nvPr/>
      </p:nvGrpSpPr>
      <p:grpSpPr>
        <a:xfrm>
          <a:off x="0" y="0"/>
          <a:ext cx="0" cy="0"/>
          <a:chOff x="0" y="0"/>
          <a:chExt cx="0" cy="0"/>
        </a:xfrm>
      </p:grpSpPr>
      <p:sp>
        <p:nvSpPr>
          <p:cNvPr id="1054" name="Google Shape;1054;g1e96664ce84_0_55893:notes">
            <a:extLst>
              <a:ext uri="{FF2B5EF4-FFF2-40B4-BE49-F238E27FC236}">
                <a16:creationId xmlns:a16="http://schemas.microsoft.com/office/drawing/2014/main" id="{1DFB14DA-C7EB-AC50-EAEC-0EDA964F9C5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5" name="Google Shape;1055;g1e96664ce84_0_55893:notes">
            <a:extLst>
              <a:ext uri="{FF2B5EF4-FFF2-40B4-BE49-F238E27FC236}">
                <a16:creationId xmlns:a16="http://schemas.microsoft.com/office/drawing/2014/main" id="{626B01B2-E2B5-3F59-46D3-E571DCEF9F6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333718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3">
          <a:extLst>
            <a:ext uri="{FF2B5EF4-FFF2-40B4-BE49-F238E27FC236}">
              <a16:creationId xmlns:a16="http://schemas.microsoft.com/office/drawing/2014/main" id="{693397EF-63B8-1706-11C5-D63D7E241D35}"/>
            </a:ext>
          </a:extLst>
        </p:cNvPr>
        <p:cNvGrpSpPr/>
        <p:nvPr/>
      </p:nvGrpSpPr>
      <p:grpSpPr>
        <a:xfrm>
          <a:off x="0" y="0"/>
          <a:ext cx="0" cy="0"/>
          <a:chOff x="0" y="0"/>
          <a:chExt cx="0" cy="0"/>
        </a:xfrm>
      </p:grpSpPr>
      <p:sp>
        <p:nvSpPr>
          <p:cNvPr id="1054" name="Google Shape;1054;g1e96664ce84_0_55893:notes">
            <a:extLst>
              <a:ext uri="{FF2B5EF4-FFF2-40B4-BE49-F238E27FC236}">
                <a16:creationId xmlns:a16="http://schemas.microsoft.com/office/drawing/2014/main" id="{06A21622-E04A-CA65-B95D-4AED7DAB25D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5" name="Google Shape;1055;g1e96664ce84_0_55893:notes">
            <a:extLst>
              <a:ext uri="{FF2B5EF4-FFF2-40B4-BE49-F238E27FC236}">
                <a16:creationId xmlns:a16="http://schemas.microsoft.com/office/drawing/2014/main" id="{8A48FB44-036A-8E0A-0455-01FD2FAEF24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3102681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4">
          <a:extLst>
            <a:ext uri="{FF2B5EF4-FFF2-40B4-BE49-F238E27FC236}">
              <a16:creationId xmlns:a16="http://schemas.microsoft.com/office/drawing/2014/main" id="{C1A36CE3-816A-3CD8-8298-CE4E527C2FF4}"/>
            </a:ext>
          </a:extLst>
        </p:cNvPr>
        <p:cNvGrpSpPr/>
        <p:nvPr/>
      </p:nvGrpSpPr>
      <p:grpSpPr>
        <a:xfrm>
          <a:off x="0" y="0"/>
          <a:ext cx="0" cy="0"/>
          <a:chOff x="0" y="0"/>
          <a:chExt cx="0" cy="0"/>
        </a:xfrm>
      </p:grpSpPr>
      <p:sp>
        <p:nvSpPr>
          <p:cNvPr id="1075" name="Google Shape;1075;g1e96664ce84_0_55925:notes">
            <a:extLst>
              <a:ext uri="{FF2B5EF4-FFF2-40B4-BE49-F238E27FC236}">
                <a16:creationId xmlns:a16="http://schemas.microsoft.com/office/drawing/2014/main" id="{C51F5C56-C2D4-428F-E358-3EC6E718DA6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6" name="Google Shape;1076;g1e96664ce84_0_55925:notes">
            <a:extLst>
              <a:ext uri="{FF2B5EF4-FFF2-40B4-BE49-F238E27FC236}">
                <a16:creationId xmlns:a16="http://schemas.microsoft.com/office/drawing/2014/main" id="{1FCC713E-ADB3-2BD6-BD3E-82353AC1ABA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2862280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3">
          <a:extLst>
            <a:ext uri="{FF2B5EF4-FFF2-40B4-BE49-F238E27FC236}">
              <a16:creationId xmlns:a16="http://schemas.microsoft.com/office/drawing/2014/main" id="{50868C55-4FB8-FABC-F709-152B3D8C5996}"/>
            </a:ext>
          </a:extLst>
        </p:cNvPr>
        <p:cNvGrpSpPr/>
        <p:nvPr/>
      </p:nvGrpSpPr>
      <p:grpSpPr>
        <a:xfrm>
          <a:off x="0" y="0"/>
          <a:ext cx="0" cy="0"/>
          <a:chOff x="0" y="0"/>
          <a:chExt cx="0" cy="0"/>
        </a:xfrm>
      </p:grpSpPr>
      <p:sp>
        <p:nvSpPr>
          <p:cNvPr id="1054" name="Google Shape;1054;g1e96664ce84_0_55893:notes">
            <a:extLst>
              <a:ext uri="{FF2B5EF4-FFF2-40B4-BE49-F238E27FC236}">
                <a16:creationId xmlns:a16="http://schemas.microsoft.com/office/drawing/2014/main" id="{7131F773-B338-1609-9649-E7CD4488E54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5" name="Google Shape;1055;g1e96664ce84_0_55893:notes">
            <a:extLst>
              <a:ext uri="{FF2B5EF4-FFF2-40B4-BE49-F238E27FC236}">
                <a16:creationId xmlns:a16="http://schemas.microsoft.com/office/drawing/2014/main" id="{67E46612-E413-24E0-E7EF-1968107AD74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0853346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3">
          <a:extLst>
            <a:ext uri="{FF2B5EF4-FFF2-40B4-BE49-F238E27FC236}">
              <a16:creationId xmlns:a16="http://schemas.microsoft.com/office/drawing/2014/main" id="{362B975F-0197-4DF8-08F7-19767F3E9A00}"/>
            </a:ext>
          </a:extLst>
        </p:cNvPr>
        <p:cNvGrpSpPr/>
        <p:nvPr/>
      </p:nvGrpSpPr>
      <p:grpSpPr>
        <a:xfrm>
          <a:off x="0" y="0"/>
          <a:ext cx="0" cy="0"/>
          <a:chOff x="0" y="0"/>
          <a:chExt cx="0" cy="0"/>
        </a:xfrm>
      </p:grpSpPr>
      <p:sp>
        <p:nvSpPr>
          <p:cNvPr id="1054" name="Google Shape;1054;g1e96664ce84_0_55893:notes">
            <a:extLst>
              <a:ext uri="{FF2B5EF4-FFF2-40B4-BE49-F238E27FC236}">
                <a16:creationId xmlns:a16="http://schemas.microsoft.com/office/drawing/2014/main" id="{95242E3E-A622-1A51-B996-2B763F3316E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5" name="Google Shape;1055;g1e96664ce84_0_55893:notes">
            <a:extLst>
              <a:ext uri="{FF2B5EF4-FFF2-40B4-BE49-F238E27FC236}">
                <a16:creationId xmlns:a16="http://schemas.microsoft.com/office/drawing/2014/main" id="{00F57A9A-6A90-7EDB-6A3A-5EA56786943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9480858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3"/>
        <p:cNvGrpSpPr/>
        <p:nvPr/>
      </p:nvGrpSpPr>
      <p:grpSpPr>
        <a:xfrm>
          <a:off x="0" y="0"/>
          <a:ext cx="0" cy="0"/>
          <a:chOff x="0" y="0"/>
          <a:chExt cx="0" cy="0"/>
        </a:xfrm>
      </p:grpSpPr>
      <p:sp>
        <p:nvSpPr>
          <p:cNvPr id="1114" name="Google Shape;1114;g135e18421cc_13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5" name="Google Shape;1115;g135e18421cc_13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2"/>
        <p:cNvGrpSpPr/>
        <p:nvPr/>
      </p:nvGrpSpPr>
      <p:grpSpPr>
        <a:xfrm>
          <a:off x="0" y="0"/>
          <a:ext cx="0" cy="0"/>
          <a:chOff x="0" y="0"/>
          <a:chExt cx="0" cy="0"/>
        </a:xfrm>
      </p:grpSpPr>
      <p:sp>
        <p:nvSpPr>
          <p:cNvPr id="1043" name="Google Shape;1043;gd5260bdd85_0_3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4" name="Google Shape;1044;gd5260bdd85_0_3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3">
          <a:extLst>
            <a:ext uri="{FF2B5EF4-FFF2-40B4-BE49-F238E27FC236}">
              <a16:creationId xmlns:a16="http://schemas.microsoft.com/office/drawing/2014/main" id="{A8908044-7390-59A1-EDAF-DC901E9524E9}"/>
            </a:ext>
          </a:extLst>
        </p:cNvPr>
        <p:cNvGrpSpPr/>
        <p:nvPr/>
      </p:nvGrpSpPr>
      <p:grpSpPr>
        <a:xfrm>
          <a:off x="0" y="0"/>
          <a:ext cx="0" cy="0"/>
          <a:chOff x="0" y="0"/>
          <a:chExt cx="0" cy="0"/>
        </a:xfrm>
      </p:grpSpPr>
      <p:sp>
        <p:nvSpPr>
          <p:cNvPr id="1054" name="Google Shape;1054;g1e96664ce84_0_55893:notes">
            <a:extLst>
              <a:ext uri="{FF2B5EF4-FFF2-40B4-BE49-F238E27FC236}">
                <a16:creationId xmlns:a16="http://schemas.microsoft.com/office/drawing/2014/main" id="{88E1DEB1-38F1-F38A-2BE0-3694E74A185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5" name="Google Shape;1055;g1e96664ce84_0_55893:notes">
            <a:extLst>
              <a:ext uri="{FF2B5EF4-FFF2-40B4-BE49-F238E27FC236}">
                <a16:creationId xmlns:a16="http://schemas.microsoft.com/office/drawing/2014/main" id="{5953E049-CE8C-C22F-EC3F-9E8D7E8CBC3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09320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3">
          <a:extLst>
            <a:ext uri="{FF2B5EF4-FFF2-40B4-BE49-F238E27FC236}">
              <a16:creationId xmlns:a16="http://schemas.microsoft.com/office/drawing/2014/main" id="{52B9C910-54F9-9DF0-30D4-984504F143A9}"/>
            </a:ext>
          </a:extLst>
        </p:cNvPr>
        <p:cNvGrpSpPr/>
        <p:nvPr/>
      </p:nvGrpSpPr>
      <p:grpSpPr>
        <a:xfrm>
          <a:off x="0" y="0"/>
          <a:ext cx="0" cy="0"/>
          <a:chOff x="0" y="0"/>
          <a:chExt cx="0" cy="0"/>
        </a:xfrm>
      </p:grpSpPr>
      <p:sp>
        <p:nvSpPr>
          <p:cNvPr id="1054" name="Google Shape;1054;g1e96664ce84_0_55893:notes">
            <a:extLst>
              <a:ext uri="{FF2B5EF4-FFF2-40B4-BE49-F238E27FC236}">
                <a16:creationId xmlns:a16="http://schemas.microsoft.com/office/drawing/2014/main" id="{2F882D77-454C-8EFB-4482-D7FC452512D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5" name="Google Shape;1055;g1e96664ce84_0_55893:notes">
            <a:extLst>
              <a:ext uri="{FF2B5EF4-FFF2-40B4-BE49-F238E27FC236}">
                <a16:creationId xmlns:a16="http://schemas.microsoft.com/office/drawing/2014/main" id="{417A6478-80C9-1B22-01B8-CDE734A98B5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12380011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3">
          <a:extLst>
            <a:ext uri="{FF2B5EF4-FFF2-40B4-BE49-F238E27FC236}">
              <a16:creationId xmlns:a16="http://schemas.microsoft.com/office/drawing/2014/main" id="{7B3D9D8D-D246-A5DB-7F1C-D029EA59816E}"/>
            </a:ext>
          </a:extLst>
        </p:cNvPr>
        <p:cNvGrpSpPr/>
        <p:nvPr/>
      </p:nvGrpSpPr>
      <p:grpSpPr>
        <a:xfrm>
          <a:off x="0" y="0"/>
          <a:ext cx="0" cy="0"/>
          <a:chOff x="0" y="0"/>
          <a:chExt cx="0" cy="0"/>
        </a:xfrm>
      </p:grpSpPr>
      <p:sp>
        <p:nvSpPr>
          <p:cNvPr id="1084" name="Google Shape;1084;g1e96664ce84_0_55953:notes">
            <a:extLst>
              <a:ext uri="{FF2B5EF4-FFF2-40B4-BE49-F238E27FC236}">
                <a16:creationId xmlns:a16="http://schemas.microsoft.com/office/drawing/2014/main" id="{8803C5A8-5D48-ECFE-E347-87211A4C3F4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5" name="Google Shape;1085;g1e96664ce84_0_55953:notes">
            <a:extLst>
              <a:ext uri="{FF2B5EF4-FFF2-40B4-BE49-F238E27FC236}">
                <a16:creationId xmlns:a16="http://schemas.microsoft.com/office/drawing/2014/main" id="{5416955F-F1F5-A0B3-4F39-C6DC4E8EF91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0023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3">
          <a:extLst>
            <a:ext uri="{FF2B5EF4-FFF2-40B4-BE49-F238E27FC236}">
              <a16:creationId xmlns:a16="http://schemas.microsoft.com/office/drawing/2014/main" id="{08E69CA7-B512-3EF8-BE7A-E0E89F10FDE0}"/>
            </a:ext>
          </a:extLst>
        </p:cNvPr>
        <p:cNvGrpSpPr/>
        <p:nvPr/>
      </p:nvGrpSpPr>
      <p:grpSpPr>
        <a:xfrm>
          <a:off x="0" y="0"/>
          <a:ext cx="0" cy="0"/>
          <a:chOff x="0" y="0"/>
          <a:chExt cx="0" cy="0"/>
        </a:xfrm>
      </p:grpSpPr>
      <p:sp>
        <p:nvSpPr>
          <p:cNvPr id="1084" name="Google Shape;1084;g1e96664ce84_0_55953:notes">
            <a:extLst>
              <a:ext uri="{FF2B5EF4-FFF2-40B4-BE49-F238E27FC236}">
                <a16:creationId xmlns:a16="http://schemas.microsoft.com/office/drawing/2014/main" id="{A9CCB92D-48BF-04ED-A307-5D0B8409637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5" name="Google Shape;1085;g1e96664ce84_0_55953:notes">
            <a:extLst>
              <a:ext uri="{FF2B5EF4-FFF2-40B4-BE49-F238E27FC236}">
                <a16:creationId xmlns:a16="http://schemas.microsoft.com/office/drawing/2014/main" id="{CB36AE53-9A5D-AD1C-310B-6786F49C323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022671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3">
          <a:extLst>
            <a:ext uri="{FF2B5EF4-FFF2-40B4-BE49-F238E27FC236}">
              <a16:creationId xmlns:a16="http://schemas.microsoft.com/office/drawing/2014/main" id="{AD8184C9-DEBD-7049-562F-6E3ADCE0925E}"/>
            </a:ext>
          </a:extLst>
        </p:cNvPr>
        <p:cNvGrpSpPr/>
        <p:nvPr/>
      </p:nvGrpSpPr>
      <p:grpSpPr>
        <a:xfrm>
          <a:off x="0" y="0"/>
          <a:ext cx="0" cy="0"/>
          <a:chOff x="0" y="0"/>
          <a:chExt cx="0" cy="0"/>
        </a:xfrm>
      </p:grpSpPr>
      <p:sp>
        <p:nvSpPr>
          <p:cNvPr id="1084" name="Google Shape;1084;g1e96664ce84_0_55953:notes">
            <a:extLst>
              <a:ext uri="{FF2B5EF4-FFF2-40B4-BE49-F238E27FC236}">
                <a16:creationId xmlns:a16="http://schemas.microsoft.com/office/drawing/2014/main" id="{4FA09D73-3ACD-00ED-1FF3-80727DDB89D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5" name="Google Shape;1085;g1e96664ce84_0_55953:notes">
            <a:extLst>
              <a:ext uri="{FF2B5EF4-FFF2-40B4-BE49-F238E27FC236}">
                <a16:creationId xmlns:a16="http://schemas.microsoft.com/office/drawing/2014/main" id="{AC4D7109-D6CD-2D96-9268-461734A395D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41077545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3">
          <a:extLst>
            <a:ext uri="{FF2B5EF4-FFF2-40B4-BE49-F238E27FC236}">
              <a16:creationId xmlns:a16="http://schemas.microsoft.com/office/drawing/2014/main" id="{E779201E-A28A-5B3D-FFE4-4DEDD698DCFB}"/>
            </a:ext>
          </a:extLst>
        </p:cNvPr>
        <p:cNvGrpSpPr/>
        <p:nvPr/>
      </p:nvGrpSpPr>
      <p:grpSpPr>
        <a:xfrm>
          <a:off x="0" y="0"/>
          <a:ext cx="0" cy="0"/>
          <a:chOff x="0" y="0"/>
          <a:chExt cx="0" cy="0"/>
        </a:xfrm>
      </p:grpSpPr>
      <p:sp>
        <p:nvSpPr>
          <p:cNvPr id="1084" name="Google Shape;1084;g1e96664ce84_0_55953:notes">
            <a:extLst>
              <a:ext uri="{FF2B5EF4-FFF2-40B4-BE49-F238E27FC236}">
                <a16:creationId xmlns:a16="http://schemas.microsoft.com/office/drawing/2014/main" id="{536FA224-5EB8-B15A-25CC-D09AF312ED4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5" name="Google Shape;1085;g1e96664ce84_0_55953:notes">
            <a:extLst>
              <a:ext uri="{FF2B5EF4-FFF2-40B4-BE49-F238E27FC236}">
                <a16:creationId xmlns:a16="http://schemas.microsoft.com/office/drawing/2014/main" id="{50E822A7-936A-4730-1784-C08B74D14C5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dirty="0">
                <a:effectLst/>
                <a:latin typeface="Times New Roman" panose="02020603050405020304" pitchFamily="18" charset="0"/>
                <a:ea typeface="SimSun" panose="02010600030101010101" pitchFamily="2" charset="-122"/>
              </a:rPr>
              <a:t>First, not all proteins are enzymes; many proteins have other functions. Second, some proteins are made of multiple polypeptides. Therefore, it’s more accurate to say that each structural gene encodes a single polypeptide, which is a chain of amino acids. A protein can consist of one or more polypeptides. For instance, hemoglobin consists of two alpha and two beta globin polypeptides, meaning two different genes are needed to produce this functional protein.</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32059383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2.xml.rels><?xml version="1.0" encoding="UTF-8" standalone="yes"?>
<Relationships xmlns="http://schemas.openxmlformats.org/package/2006/relationships"><Relationship Id="rId8" Type="http://schemas.openxmlformats.org/officeDocument/2006/relationships/hyperlink" Target="http://bit.ly/2TyoMsr" TargetMode="External"/><Relationship Id="rId3" Type="http://schemas.openxmlformats.org/officeDocument/2006/relationships/image" Target="../media/image2.png"/><Relationship Id="rId7" Type="http://schemas.openxmlformats.org/officeDocument/2006/relationships/hyperlink" Target="https://bit.ly/3A1uf1Q" TargetMode="External"/><Relationship Id="rId2" Type="http://schemas.openxmlformats.org/officeDocument/2006/relationships/image" Target="../media/image1.jp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hyperlink" Target="http://bit.ly/2TtBDfr" TargetMode="Externa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blip>
          <a:stretch>
            <a:fillRect/>
          </a:stretch>
        </p:blipFill>
        <p:spPr>
          <a:xfrm>
            <a:off x="-61087" y="-34362"/>
            <a:ext cx="9266174" cy="5212224"/>
          </a:xfrm>
          <a:prstGeom prst="rect">
            <a:avLst/>
          </a:prstGeom>
          <a:noFill/>
          <a:ln>
            <a:noFill/>
          </a:ln>
        </p:spPr>
      </p:pic>
      <p:sp>
        <p:nvSpPr>
          <p:cNvPr id="10" name="Google Shape;10;p2"/>
          <p:cNvSpPr txBox="1">
            <a:spLocks noGrp="1"/>
          </p:cNvSpPr>
          <p:nvPr>
            <p:ph type="ctrTitle"/>
          </p:nvPr>
        </p:nvSpPr>
        <p:spPr>
          <a:xfrm>
            <a:off x="1670700" y="1367062"/>
            <a:ext cx="5802600" cy="2011200"/>
          </a:xfrm>
          <a:prstGeom prst="rect">
            <a:avLst/>
          </a:prstGeom>
        </p:spPr>
        <p:txBody>
          <a:bodyPr spcFirstLastPara="1" wrap="square" lIns="91425" tIns="91425" rIns="91425" bIns="91425" anchor="b" anchorCtr="0">
            <a:noAutofit/>
          </a:bodyPr>
          <a:lstStyle>
            <a:lvl1pPr lvl="0" algn="ctr">
              <a:lnSpc>
                <a:spcPct val="105000"/>
              </a:lnSpc>
              <a:spcBef>
                <a:spcPts val="0"/>
              </a:spcBef>
              <a:spcAft>
                <a:spcPts val="0"/>
              </a:spcAft>
              <a:buClr>
                <a:srgbClr val="191919"/>
              </a:buClr>
              <a:buSzPts val="4200"/>
              <a:buNone/>
              <a:defRPr sz="42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1" name="Google Shape;11;p2"/>
          <p:cNvSpPr txBox="1">
            <a:spLocks noGrp="1"/>
          </p:cNvSpPr>
          <p:nvPr>
            <p:ph type="subTitle" idx="1"/>
          </p:nvPr>
        </p:nvSpPr>
        <p:spPr>
          <a:xfrm>
            <a:off x="1670700" y="3602688"/>
            <a:ext cx="5802600" cy="252000"/>
          </a:xfrm>
          <a:prstGeom prst="rect">
            <a:avLst/>
          </a:prstGeom>
          <a:noFill/>
          <a:ln>
            <a:noFill/>
          </a:ln>
        </p:spPr>
        <p:txBody>
          <a:bodyPr spcFirstLastPara="1" wrap="square" lIns="91425" tIns="91425" rIns="91425" bIns="91425" anchor="ctr" anchorCtr="0">
            <a:noAutofit/>
          </a:bodyPr>
          <a:lstStyle>
            <a:lvl1pPr lvl="0" algn="ctr">
              <a:spcBef>
                <a:spcPts val="0"/>
              </a:spcBef>
              <a:spcAft>
                <a:spcPts val="0"/>
              </a:spcAft>
              <a:buSzPts val="1400"/>
              <a:buNone/>
              <a:defRPr sz="16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grpSp>
        <p:nvGrpSpPr>
          <p:cNvPr id="12" name="Google Shape;12;p2"/>
          <p:cNvGrpSpPr/>
          <p:nvPr/>
        </p:nvGrpSpPr>
        <p:grpSpPr>
          <a:xfrm>
            <a:off x="-421050" y="-872075"/>
            <a:ext cx="10524450" cy="6436800"/>
            <a:chOff x="-421050" y="-872075"/>
            <a:chExt cx="10524450" cy="6436800"/>
          </a:xfrm>
        </p:grpSpPr>
        <p:sp>
          <p:nvSpPr>
            <p:cNvPr id="13" name="Google Shape;13;p2"/>
            <p:cNvSpPr/>
            <p:nvPr/>
          </p:nvSpPr>
          <p:spPr>
            <a:xfrm rot="10800000">
              <a:off x="-421050" y="0"/>
              <a:ext cx="916800" cy="2325600"/>
            </a:xfrm>
            <a:prstGeom prst="round2SameRect">
              <a:avLst>
                <a:gd name="adj1" fmla="val 50000"/>
                <a:gd name="adj2" fmla="val 0"/>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pinnaker"/>
                <a:ea typeface="Spinnaker"/>
                <a:cs typeface="Spinnaker"/>
                <a:sym typeface="Spinnaker"/>
              </a:endParaRPr>
            </a:p>
          </p:txBody>
        </p:sp>
        <p:grpSp>
          <p:nvGrpSpPr>
            <p:cNvPr id="14" name="Google Shape;14;p2"/>
            <p:cNvGrpSpPr/>
            <p:nvPr/>
          </p:nvGrpSpPr>
          <p:grpSpPr>
            <a:xfrm>
              <a:off x="6148925" y="-872075"/>
              <a:ext cx="2489300" cy="1740000"/>
              <a:chOff x="6148925" y="-872075"/>
              <a:chExt cx="2489300" cy="1740000"/>
            </a:xfrm>
          </p:grpSpPr>
          <p:sp>
            <p:nvSpPr>
              <p:cNvPr id="15" name="Google Shape;15;p2"/>
              <p:cNvSpPr/>
              <p:nvPr/>
            </p:nvSpPr>
            <p:spPr>
              <a:xfrm>
                <a:off x="6898225" y="-872075"/>
                <a:ext cx="1740000" cy="1740000"/>
              </a:xfrm>
              <a:prstGeom prst="pie">
                <a:avLst>
                  <a:gd name="adj1" fmla="val 0"/>
                  <a:gd name="adj2" fmla="val 10800146"/>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pinnaker"/>
                  <a:ea typeface="Spinnaker"/>
                  <a:cs typeface="Spinnaker"/>
                  <a:sym typeface="Spinnaker"/>
                </a:endParaRPr>
              </a:p>
            </p:txBody>
          </p:sp>
          <p:sp>
            <p:nvSpPr>
              <p:cNvPr id="16" name="Google Shape;16;p2"/>
              <p:cNvSpPr/>
              <p:nvPr/>
            </p:nvSpPr>
            <p:spPr>
              <a:xfrm rot="10800000">
                <a:off x="6148925" y="-604625"/>
                <a:ext cx="1205100" cy="1205100"/>
              </a:xfrm>
              <a:prstGeom prst="blockArc">
                <a:avLst>
                  <a:gd name="adj1" fmla="val 10800000"/>
                  <a:gd name="adj2" fmla="val 108721"/>
                  <a:gd name="adj3" fmla="val 22117"/>
                </a:avLst>
              </a:prstGeom>
              <a:solidFill>
                <a:srgbClr val="B3BB7B">
                  <a:alpha val="443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pinnaker"/>
                  <a:ea typeface="Spinnaker"/>
                  <a:cs typeface="Spinnaker"/>
                  <a:sym typeface="Spinnaker"/>
                </a:endParaRPr>
              </a:p>
            </p:txBody>
          </p:sp>
        </p:grpSp>
        <p:sp>
          <p:nvSpPr>
            <p:cNvPr id="17" name="Google Shape;17;p2"/>
            <p:cNvSpPr/>
            <p:nvPr/>
          </p:nvSpPr>
          <p:spPr>
            <a:xfrm rot="5400000">
              <a:off x="1591200" y="3141175"/>
              <a:ext cx="832500" cy="4014600"/>
            </a:xfrm>
            <a:prstGeom prst="round2SameRect">
              <a:avLst>
                <a:gd name="adj1" fmla="val 50000"/>
                <a:gd name="adj2" fmla="val 0"/>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pinnaker"/>
                <a:ea typeface="Spinnaker"/>
                <a:cs typeface="Spinnaker"/>
                <a:sym typeface="Spinnaker"/>
              </a:endParaRPr>
            </a:p>
          </p:txBody>
        </p:sp>
        <p:sp>
          <p:nvSpPr>
            <p:cNvPr id="18" name="Google Shape;18;p2"/>
            <p:cNvSpPr/>
            <p:nvPr/>
          </p:nvSpPr>
          <p:spPr>
            <a:xfrm rot="-5400000">
              <a:off x="8206500" y="2779250"/>
              <a:ext cx="1896900" cy="1896900"/>
            </a:xfrm>
            <a:prstGeom prst="blockArc">
              <a:avLst>
                <a:gd name="adj1" fmla="val 10800000"/>
                <a:gd name="adj2" fmla="val 21539247"/>
                <a:gd name="adj3" fmla="val 17334"/>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pinnaker"/>
                <a:ea typeface="Spinnaker"/>
                <a:cs typeface="Spinnaker"/>
                <a:sym typeface="Spinnaker"/>
              </a:endParaRPr>
            </a:p>
          </p:txBody>
        </p:sp>
      </p:grpSp>
      <p:grpSp>
        <p:nvGrpSpPr>
          <p:cNvPr id="19" name="Google Shape;19;p2"/>
          <p:cNvGrpSpPr/>
          <p:nvPr/>
        </p:nvGrpSpPr>
        <p:grpSpPr>
          <a:xfrm>
            <a:off x="-148218" y="81904"/>
            <a:ext cx="10251619" cy="5069347"/>
            <a:chOff x="-148218" y="81904"/>
            <a:chExt cx="10251619" cy="5069347"/>
          </a:xfrm>
        </p:grpSpPr>
        <p:pic>
          <p:nvPicPr>
            <p:cNvPr id="20" name="Google Shape;20;p2"/>
            <p:cNvPicPr preferRelativeResize="0"/>
            <p:nvPr/>
          </p:nvPicPr>
          <p:blipFill>
            <a:blip r:embed="rId3">
              <a:alphaModFix/>
            </a:blip>
            <a:stretch>
              <a:fillRect/>
            </a:stretch>
          </p:blipFill>
          <p:spPr>
            <a:xfrm>
              <a:off x="7896901" y="867925"/>
              <a:ext cx="2206501" cy="4283325"/>
            </a:xfrm>
            <a:prstGeom prst="rect">
              <a:avLst/>
            </a:prstGeom>
            <a:noFill/>
            <a:ln>
              <a:noFill/>
            </a:ln>
            <a:effectLst>
              <a:outerShdw blurRad="57150" dist="47625" dir="5400000" algn="bl" rotWithShape="0">
                <a:schemeClr val="dk1">
                  <a:alpha val="37000"/>
                </a:schemeClr>
              </a:outerShdw>
            </a:effectLst>
          </p:spPr>
        </p:pic>
        <p:grpSp>
          <p:nvGrpSpPr>
            <p:cNvPr id="21" name="Google Shape;21;p2"/>
            <p:cNvGrpSpPr/>
            <p:nvPr/>
          </p:nvGrpSpPr>
          <p:grpSpPr>
            <a:xfrm>
              <a:off x="359837" y="4401391"/>
              <a:ext cx="1102438" cy="577167"/>
              <a:chOff x="359837" y="4401391"/>
              <a:chExt cx="1102438" cy="577167"/>
            </a:xfrm>
          </p:grpSpPr>
          <p:pic>
            <p:nvPicPr>
              <p:cNvPr id="22" name="Google Shape;22;p2"/>
              <p:cNvPicPr preferRelativeResize="0"/>
              <p:nvPr/>
            </p:nvPicPr>
            <p:blipFill>
              <a:blip r:embed="rId4">
                <a:alphaModFix/>
              </a:blip>
              <a:stretch>
                <a:fillRect/>
              </a:stretch>
            </p:blipFill>
            <p:spPr>
              <a:xfrm rot="-1954086">
                <a:off x="374372" y="4563986"/>
                <a:ext cx="677713" cy="251976"/>
              </a:xfrm>
              <a:prstGeom prst="rect">
                <a:avLst/>
              </a:prstGeom>
              <a:noFill/>
              <a:ln>
                <a:noFill/>
              </a:ln>
              <a:effectLst>
                <a:outerShdw blurRad="57150" dist="19050" dir="5400000" algn="bl" rotWithShape="0">
                  <a:schemeClr val="dk1">
                    <a:alpha val="50000"/>
                  </a:schemeClr>
                </a:outerShdw>
              </a:effectLst>
            </p:spPr>
          </p:pic>
          <p:pic>
            <p:nvPicPr>
              <p:cNvPr id="23" name="Google Shape;23;p2"/>
              <p:cNvPicPr preferRelativeResize="0"/>
              <p:nvPr/>
            </p:nvPicPr>
            <p:blipFill>
              <a:blip r:embed="rId5">
                <a:alphaModFix/>
              </a:blip>
              <a:stretch>
                <a:fillRect/>
              </a:stretch>
            </p:blipFill>
            <p:spPr>
              <a:xfrm>
                <a:off x="696650" y="4726568"/>
                <a:ext cx="765624" cy="251972"/>
              </a:xfrm>
              <a:prstGeom prst="rect">
                <a:avLst/>
              </a:prstGeom>
              <a:noFill/>
              <a:ln>
                <a:noFill/>
              </a:ln>
              <a:effectLst>
                <a:outerShdw blurRad="57150" dist="19050" dir="5400000" algn="bl" rotWithShape="0">
                  <a:schemeClr val="dk1">
                    <a:alpha val="50000"/>
                  </a:schemeClr>
                </a:outerShdw>
              </a:effectLst>
            </p:spPr>
          </p:pic>
        </p:grpSp>
        <p:grpSp>
          <p:nvGrpSpPr>
            <p:cNvPr id="24" name="Google Shape;24;p2"/>
            <p:cNvGrpSpPr/>
            <p:nvPr/>
          </p:nvGrpSpPr>
          <p:grpSpPr>
            <a:xfrm>
              <a:off x="-148218" y="81904"/>
              <a:ext cx="1188426" cy="1227668"/>
              <a:chOff x="-7843" y="83454"/>
              <a:chExt cx="1188426" cy="1227668"/>
            </a:xfrm>
          </p:grpSpPr>
          <p:pic>
            <p:nvPicPr>
              <p:cNvPr id="25" name="Google Shape;25;p2"/>
              <p:cNvPicPr preferRelativeResize="0"/>
              <p:nvPr/>
            </p:nvPicPr>
            <p:blipFill>
              <a:blip r:embed="rId6">
                <a:alphaModFix/>
              </a:blip>
              <a:stretch>
                <a:fillRect/>
              </a:stretch>
            </p:blipFill>
            <p:spPr>
              <a:xfrm rot="-857809">
                <a:off x="109641" y="169409"/>
                <a:ext cx="771094" cy="597513"/>
              </a:xfrm>
              <a:prstGeom prst="rect">
                <a:avLst/>
              </a:prstGeom>
              <a:noFill/>
              <a:ln>
                <a:noFill/>
              </a:ln>
              <a:effectLst>
                <a:outerShdw blurRad="57150" dist="19050" dir="5400000" algn="bl" rotWithShape="0">
                  <a:schemeClr val="dk1">
                    <a:alpha val="67000"/>
                  </a:schemeClr>
                </a:outerShdw>
              </a:effectLst>
            </p:spPr>
          </p:pic>
          <p:pic>
            <p:nvPicPr>
              <p:cNvPr id="26" name="Google Shape;26;p2"/>
              <p:cNvPicPr preferRelativeResize="0"/>
              <p:nvPr/>
            </p:nvPicPr>
            <p:blipFill>
              <a:blip r:embed="rId4">
                <a:alphaModFix/>
              </a:blip>
              <a:stretch>
                <a:fillRect/>
              </a:stretch>
            </p:blipFill>
            <p:spPr>
              <a:xfrm rot="-1954086">
                <a:off x="488335" y="667711"/>
                <a:ext cx="677713" cy="251976"/>
              </a:xfrm>
              <a:prstGeom prst="rect">
                <a:avLst/>
              </a:prstGeom>
              <a:noFill/>
              <a:ln>
                <a:noFill/>
              </a:ln>
              <a:effectLst>
                <a:outerShdw blurRad="57150" dist="19050" dir="5400000" algn="bl" rotWithShape="0">
                  <a:schemeClr val="dk1">
                    <a:alpha val="67000"/>
                  </a:schemeClr>
                </a:outerShdw>
              </a:effectLst>
            </p:spPr>
          </p:pic>
          <p:pic>
            <p:nvPicPr>
              <p:cNvPr id="27" name="Google Shape;27;p2"/>
              <p:cNvPicPr preferRelativeResize="0"/>
              <p:nvPr/>
            </p:nvPicPr>
            <p:blipFill>
              <a:blip r:embed="rId5">
                <a:alphaModFix/>
              </a:blip>
              <a:stretch>
                <a:fillRect/>
              </a:stretch>
            </p:blipFill>
            <p:spPr>
              <a:xfrm rot="2837188">
                <a:off x="-38412" y="818404"/>
                <a:ext cx="765623" cy="251971"/>
              </a:xfrm>
              <a:prstGeom prst="rect">
                <a:avLst/>
              </a:prstGeom>
              <a:noFill/>
              <a:ln>
                <a:noFill/>
              </a:ln>
              <a:effectLst>
                <a:outerShdw blurRad="57150" dist="19050" dir="5400000" algn="bl" rotWithShape="0">
                  <a:schemeClr val="dk1">
                    <a:alpha val="67000"/>
                  </a:schemeClr>
                </a:outerShdw>
              </a:effectLst>
            </p:spPr>
          </p:pic>
        </p:gr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344"/>
        <p:cNvGrpSpPr/>
        <p:nvPr/>
      </p:nvGrpSpPr>
      <p:grpSpPr>
        <a:xfrm>
          <a:off x="0" y="0"/>
          <a:ext cx="0" cy="0"/>
          <a:chOff x="0" y="0"/>
          <a:chExt cx="0" cy="0"/>
        </a:xfrm>
      </p:grpSpPr>
      <p:pic>
        <p:nvPicPr>
          <p:cNvPr id="345" name="Google Shape;345;p24"/>
          <p:cNvPicPr preferRelativeResize="0"/>
          <p:nvPr/>
        </p:nvPicPr>
        <p:blipFill>
          <a:blip r:embed="rId2">
            <a:alphaModFix/>
          </a:blip>
          <a:stretch>
            <a:fillRect/>
          </a:stretch>
        </p:blipFill>
        <p:spPr>
          <a:xfrm flipH="1">
            <a:off x="-61087" y="-34362"/>
            <a:ext cx="9266174" cy="5212224"/>
          </a:xfrm>
          <a:prstGeom prst="rect">
            <a:avLst/>
          </a:prstGeom>
          <a:noFill/>
          <a:ln>
            <a:noFill/>
          </a:ln>
        </p:spPr>
      </p:pic>
      <p:sp>
        <p:nvSpPr>
          <p:cNvPr id="346" name="Google Shape;346;p2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347" name="Google Shape;347;p24"/>
          <p:cNvGrpSpPr/>
          <p:nvPr/>
        </p:nvGrpSpPr>
        <p:grpSpPr>
          <a:xfrm>
            <a:off x="2" y="156617"/>
            <a:ext cx="719987" cy="944360"/>
            <a:chOff x="2" y="156617"/>
            <a:chExt cx="719987" cy="944360"/>
          </a:xfrm>
        </p:grpSpPr>
        <p:pic>
          <p:nvPicPr>
            <p:cNvPr id="348" name="Google Shape;348;p24"/>
            <p:cNvPicPr preferRelativeResize="0"/>
            <p:nvPr/>
          </p:nvPicPr>
          <p:blipFill>
            <a:blip r:embed="rId3">
              <a:alphaModFix/>
            </a:blip>
            <a:stretch>
              <a:fillRect/>
            </a:stretch>
          </p:blipFill>
          <p:spPr>
            <a:xfrm rot="-1083101" flipH="1">
              <a:off x="52781" y="591511"/>
              <a:ext cx="571953" cy="431470"/>
            </a:xfrm>
            <a:prstGeom prst="rect">
              <a:avLst/>
            </a:prstGeom>
            <a:noFill/>
            <a:ln>
              <a:noFill/>
            </a:ln>
            <a:effectLst>
              <a:outerShdw blurRad="57150" dist="19050" dir="5400000" algn="bl" rotWithShape="0">
                <a:schemeClr val="dk1">
                  <a:alpha val="50000"/>
                </a:schemeClr>
              </a:outerShdw>
            </a:effectLst>
          </p:spPr>
        </p:pic>
        <p:pic>
          <p:nvPicPr>
            <p:cNvPr id="349" name="Google Shape;349;p24"/>
            <p:cNvPicPr preferRelativeResize="0"/>
            <p:nvPr/>
          </p:nvPicPr>
          <p:blipFill>
            <a:blip r:embed="rId4">
              <a:alphaModFix/>
            </a:blip>
            <a:stretch>
              <a:fillRect/>
            </a:stretch>
          </p:blipFill>
          <p:spPr>
            <a:xfrm rot="-7447720" flipH="1">
              <a:off x="199687" y="329411"/>
              <a:ext cx="542048" cy="234885"/>
            </a:xfrm>
            <a:prstGeom prst="rect">
              <a:avLst/>
            </a:prstGeom>
            <a:noFill/>
            <a:ln>
              <a:noFill/>
            </a:ln>
            <a:effectLst>
              <a:outerShdw blurRad="57150" dist="19050" dir="5400000" algn="bl" rotWithShape="0">
                <a:schemeClr val="dk1">
                  <a:alpha val="50000"/>
                </a:schemeClr>
              </a:outerShdw>
            </a:effectLst>
          </p:spPr>
        </p:pic>
      </p:grpSp>
      <p:grpSp>
        <p:nvGrpSpPr>
          <p:cNvPr id="350" name="Google Shape;350;p24"/>
          <p:cNvGrpSpPr/>
          <p:nvPr/>
        </p:nvGrpSpPr>
        <p:grpSpPr>
          <a:xfrm>
            <a:off x="0" y="0"/>
            <a:ext cx="9569050" cy="5569647"/>
            <a:chOff x="0" y="0"/>
            <a:chExt cx="9569050" cy="5569647"/>
          </a:xfrm>
        </p:grpSpPr>
        <p:sp>
          <p:nvSpPr>
            <p:cNvPr id="351" name="Google Shape;351;p24"/>
            <p:cNvSpPr/>
            <p:nvPr/>
          </p:nvSpPr>
          <p:spPr>
            <a:xfrm rot="5400000">
              <a:off x="1593450" y="3148497"/>
              <a:ext cx="827700" cy="4014600"/>
            </a:xfrm>
            <a:prstGeom prst="round2SameRect">
              <a:avLst>
                <a:gd name="adj1" fmla="val 50000"/>
                <a:gd name="adj2" fmla="val 0"/>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pinnaker"/>
                <a:ea typeface="Spinnaker"/>
                <a:cs typeface="Spinnaker"/>
                <a:sym typeface="Spinnaker"/>
              </a:endParaRPr>
            </a:p>
          </p:txBody>
        </p:sp>
        <p:sp>
          <p:nvSpPr>
            <p:cNvPr id="352" name="Google Shape;352;p24"/>
            <p:cNvSpPr/>
            <p:nvPr/>
          </p:nvSpPr>
          <p:spPr>
            <a:xfrm rot="10800000">
              <a:off x="8741350" y="0"/>
              <a:ext cx="827700" cy="2378700"/>
            </a:xfrm>
            <a:prstGeom prst="round2SameRect">
              <a:avLst>
                <a:gd name="adj1" fmla="val 50000"/>
                <a:gd name="adj2" fmla="val 0"/>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pinnaker"/>
                <a:ea typeface="Spinnaker"/>
                <a:cs typeface="Spinnaker"/>
                <a:sym typeface="Spinnake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only 2">
  <p:cSld name="TITLE_ONLY_1_1">
    <p:spTree>
      <p:nvGrpSpPr>
        <p:cNvPr id="1" name="Shape 353"/>
        <p:cNvGrpSpPr/>
        <p:nvPr/>
      </p:nvGrpSpPr>
      <p:grpSpPr>
        <a:xfrm>
          <a:off x="0" y="0"/>
          <a:ext cx="0" cy="0"/>
          <a:chOff x="0" y="0"/>
          <a:chExt cx="0" cy="0"/>
        </a:xfrm>
      </p:grpSpPr>
      <p:pic>
        <p:nvPicPr>
          <p:cNvPr id="354" name="Google Shape;354;p25"/>
          <p:cNvPicPr preferRelativeResize="0"/>
          <p:nvPr/>
        </p:nvPicPr>
        <p:blipFill>
          <a:blip r:embed="rId2">
            <a:alphaModFix/>
          </a:blip>
          <a:stretch>
            <a:fillRect/>
          </a:stretch>
        </p:blipFill>
        <p:spPr>
          <a:xfrm>
            <a:off x="-61087" y="-34362"/>
            <a:ext cx="9266174" cy="5212224"/>
          </a:xfrm>
          <a:prstGeom prst="rect">
            <a:avLst/>
          </a:prstGeom>
          <a:noFill/>
          <a:ln>
            <a:noFill/>
          </a:ln>
        </p:spPr>
      </p:pic>
      <p:sp>
        <p:nvSpPr>
          <p:cNvPr id="355" name="Google Shape;355;p2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356" name="Google Shape;356;p25"/>
          <p:cNvGrpSpPr/>
          <p:nvPr/>
        </p:nvGrpSpPr>
        <p:grpSpPr>
          <a:xfrm>
            <a:off x="2" y="156617"/>
            <a:ext cx="719987" cy="944360"/>
            <a:chOff x="2" y="156617"/>
            <a:chExt cx="719987" cy="944360"/>
          </a:xfrm>
        </p:grpSpPr>
        <p:pic>
          <p:nvPicPr>
            <p:cNvPr id="357" name="Google Shape;357;p25"/>
            <p:cNvPicPr preferRelativeResize="0"/>
            <p:nvPr/>
          </p:nvPicPr>
          <p:blipFill>
            <a:blip r:embed="rId3">
              <a:alphaModFix/>
            </a:blip>
            <a:stretch>
              <a:fillRect/>
            </a:stretch>
          </p:blipFill>
          <p:spPr>
            <a:xfrm rot="-1083101" flipH="1">
              <a:off x="52781" y="591511"/>
              <a:ext cx="571953" cy="431470"/>
            </a:xfrm>
            <a:prstGeom prst="rect">
              <a:avLst/>
            </a:prstGeom>
            <a:noFill/>
            <a:ln>
              <a:noFill/>
            </a:ln>
            <a:effectLst>
              <a:outerShdw blurRad="57150" dist="19050" dir="5400000" algn="bl" rotWithShape="0">
                <a:schemeClr val="dk1">
                  <a:alpha val="50000"/>
                </a:schemeClr>
              </a:outerShdw>
            </a:effectLst>
          </p:spPr>
        </p:pic>
        <p:pic>
          <p:nvPicPr>
            <p:cNvPr id="358" name="Google Shape;358;p25"/>
            <p:cNvPicPr preferRelativeResize="0"/>
            <p:nvPr/>
          </p:nvPicPr>
          <p:blipFill>
            <a:blip r:embed="rId4">
              <a:alphaModFix/>
            </a:blip>
            <a:stretch>
              <a:fillRect/>
            </a:stretch>
          </p:blipFill>
          <p:spPr>
            <a:xfrm rot="-7447720" flipH="1">
              <a:off x="199687" y="329411"/>
              <a:ext cx="542048" cy="234885"/>
            </a:xfrm>
            <a:prstGeom prst="rect">
              <a:avLst/>
            </a:prstGeom>
            <a:noFill/>
            <a:ln>
              <a:noFill/>
            </a:ln>
            <a:effectLst>
              <a:outerShdw blurRad="57150" dist="19050" dir="5400000" algn="bl" rotWithShape="0">
                <a:schemeClr val="dk1">
                  <a:alpha val="50000"/>
                </a:schemeClr>
              </a:outerShdw>
            </a:effectLst>
          </p:spPr>
        </p:pic>
      </p:grpSp>
      <p:grpSp>
        <p:nvGrpSpPr>
          <p:cNvPr id="359" name="Google Shape;359;p25"/>
          <p:cNvGrpSpPr/>
          <p:nvPr/>
        </p:nvGrpSpPr>
        <p:grpSpPr>
          <a:xfrm>
            <a:off x="0" y="0"/>
            <a:ext cx="9569050" cy="5569647"/>
            <a:chOff x="0" y="0"/>
            <a:chExt cx="9569050" cy="5569647"/>
          </a:xfrm>
        </p:grpSpPr>
        <p:sp>
          <p:nvSpPr>
            <p:cNvPr id="360" name="Google Shape;360;p25"/>
            <p:cNvSpPr/>
            <p:nvPr/>
          </p:nvSpPr>
          <p:spPr>
            <a:xfrm rot="5400000">
              <a:off x="1593450" y="3148497"/>
              <a:ext cx="827700" cy="4014600"/>
            </a:xfrm>
            <a:prstGeom prst="round2SameRect">
              <a:avLst>
                <a:gd name="adj1" fmla="val 50000"/>
                <a:gd name="adj2" fmla="val 0"/>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pinnaker"/>
                <a:ea typeface="Spinnaker"/>
                <a:cs typeface="Spinnaker"/>
                <a:sym typeface="Spinnaker"/>
              </a:endParaRPr>
            </a:p>
          </p:txBody>
        </p:sp>
        <p:sp>
          <p:nvSpPr>
            <p:cNvPr id="361" name="Google Shape;361;p25"/>
            <p:cNvSpPr/>
            <p:nvPr/>
          </p:nvSpPr>
          <p:spPr>
            <a:xfrm rot="10800000">
              <a:off x="8741350" y="0"/>
              <a:ext cx="827700" cy="2378700"/>
            </a:xfrm>
            <a:prstGeom prst="round2SameRect">
              <a:avLst>
                <a:gd name="adj1" fmla="val 50000"/>
                <a:gd name="adj2" fmla="val 0"/>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pinnaker"/>
                <a:ea typeface="Spinnaker"/>
                <a:cs typeface="Spinnaker"/>
                <a:sym typeface="Spinnaker"/>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hanks">
  <p:cSld name="CUSTOM_3_1">
    <p:spTree>
      <p:nvGrpSpPr>
        <p:cNvPr id="1" name="Shape 379"/>
        <p:cNvGrpSpPr/>
        <p:nvPr/>
      </p:nvGrpSpPr>
      <p:grpSpPr>
        <a:xfrm>
          <a:off x="0" y="0"/>
          <a:ext cx="0" cy="0"/>
          <a:chOff x="0" y="0"/>
          <a:chExt cx="0" cy="0"/>
        </a:xfrm>
      </p:grpSpPr>
      <p:pic>
        <p:nvPicPr>
          <p:cNvPr id="380" name="Google Shape;380;p27"/>
          <p:cNvPicPr preferRelativeResize="0"/>
          <p:nvPr/>
        </p:nvPicPr>
        <p:blipFill>
          <a:blip r:embed="rId2">
            <a:alphaModFix/>
          </a:blip>
          <a:stretch>
            <a:fillRect/>
          </a:stretch>
        </p:blipFill>
        <p:spPr>
          <a:xfrm flipH="1">
            <a:off x="-61087" y="-34362"/>
            <a:ext cx="9266174" cy="5212224"/>
          </a:xfrm>
          <a:prstGeom prst="rect">
            <a:avLst/>
          </a:prstGeom>
          <a:noFill/>
          <a:ln>
            <a:noFill/>
          </a:ln>
        </p:spPr>
      </p:pic>
      <p:grpSp>
        <p:nvGrpSpPr>
          <p:cNvPr id="381" name="Google Shape;381;p27"/>
          <p:cNvGrpSpPr/>
          <p:nvPr/>
        </p:nvGrpSpPr>
        <p:grpSpPr>
          <a:xfrm>
            <a:off x="-962824" y="-872075"/>
            <a:ext cx="10524450" cy="6436800"/>
            <a:chOff x="-962824" y="-872075"/>
            <a:chExt cx="10524450" cy="6436800"/>
          </a:xfrm>
        </p:grpSpPr>
        <p:sp>
          <p:nvSpPr>
            <p:cNvPr id="382" name="Google Shape;382;p27"/>
            <p:cNvSpPr/>
            <p:nvPr/>
          </p:nvSpPr>
          <p:spPr>
            <a:xfrm rot="10800000" flipH="1">
              <a:off x="8644826" y="0"/>
              <a:ext cx="916800" cy="2325600"/>
            </a:xfrm>
            <a:prstGeom prst="round2SameRect">
              <a:avLst>
                <a:gd name="adj1" fmla="val 50000"/>
                <a:gd name="adj2" fmla="val 0"/>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pinnaker"/>
                <a:ea typeface="Spinnaker"/>
                <a:cs typeface="Spinnaker"/>
                <a:sym typeface="Spinnaker"/>
              </a:endParaRPr>
            </a:p>
          </p:txBody>
        </p:sp>
        <p:grpSp>
          <p:nvGrpSpPr>
            <p:cNvPr id="383" name="Google Shape;383;p27"/>
            <p:cNvGrpSpPr/>
            <p:nvPr/>
          </p:nvGrpSpPr>
          <p:grpSpPr>
            <a:xfrm flipH="1">
              <a:off x="502351" y="-872075"/>
              <a:ext cx="2489300" cy="1740000"/>
              <a:chOff x="6148925" y="-872075"/>
              <a:chExt cx="2489300" cy="1740000"/>
            </a:xfrm>
          </p:grpSpPr>
          <p:sp>
            <p:nvSpPr>
              <p:cNvPr id="384" name="Google Shape;384;p27"/>
              <p:cNvSpPr/>
              <p:nvPr/>
            </p:nvSpPr>
            <p:spPr>
              <a:xfrm>
                <a:off x="6898225" y="-872075"/>
                <a:ext cx="1740000" cy="1740000"/>
              </a:xfrm>
              <a:prstGeom prst="pie">
                <a:avLst>
                  <a:gd name="adj1" fmla="val 0"/>
                  <a:gd name="adj2" fmla="val 10800146"/>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pinnaker"/>
                  <a:ea typeface="Spinnaker"/>
                  <a:cs typeface="Spinnaker"/>
                  <a:sym typeface="Spinnaker"/>
                </a:endParaRPr>
              </a:p>
            </p:txBody>
          </p:sp>
          <p:sp>
            <p:nvSpPr>
              <p:cNvPr id="385" name="Google Shape;385;p27"/>
              <p:cNvSpPr/>
              <p:nvPr/>
            </p:nvSpPr>
            <p:spPr>
              <a:xfrm rot="10800000">
                <a:off x="6148925" y="-604625"/>
                <a:ext cx="1205100" cy="1205100"/>
              </a:xfrm>
              <a:prstGeom prst="blockArc">
                <a:avLst>
                  <a:gd name="adj1" fmla="val 10800000"/>
                  <a:gd name="adj2" fmla="val 108721"/>
                  <a:gd name="adj3" fmla="val 22117"/>
                </a:avLst>
              </a:prstGeom>
              <a:solidFill>
                <a:srgbClr val="B3BB7B">
                  <a:alpha val="443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pinnaker"/>
                  <a:ea typeface="Spinnaker"/>
                  <a:cs typeface="Spinnaker"/>
                  <a:sym typeface="Spinnaker"/>
                </a:endParaRPr>
              </a:p>
            </p:txBody>
          </p:sp>
        </p:grpSp>
        <p:sp>
          <p:nvSpPr>
            <p:cNvPr id="386" name="Google Shape;386;p27"/>
            <p:cNvSpPr/>
            <p:nvPr/>
          </p:nvSpPr>
          <p:spPr>
            <a:xfrm rot="-5400000" flipH="1">
              <a:off x="6716876" y="3141175"/>
              <a:ext cx="832500" cy="4014600"/>
            </a:xfrm>
            <a:prstGeom prst="round2SameRect">
              <a:avLst>
                <a:gd name="adj1" fmla="val 50000"/>
                <a:gd name="adj2" fmla="val 0"/>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pinnaker"/>
                <a:ea typeface="Spinnaker"/>
                <a:cs typeface="Spinnaker"/>
                <a:sym typeface="Spinnaker"/>
              </a:endParaRPr>
            </a:p>
          </p:txBody>
        </p:sp>
        <p:sp>
          <p:nvSpPr>
            <p:cNvPr id="387" name="Google Shape;387;p27"/>
            <p:cNvSpPr/>
            <p:nvPr/>
          </p:nvSpPr>
          <p:spPr>
            <a:xfrm rot="5400000" flipH="1">
              <a:off x="-962824" y="2779250"/>
              <a:ext cx="1896900" cy="1896900"/>
            </a:xfrm>
            <a:prstGeom prst="blockArc">
              <a:avLst>
                <a:gd name="adj1" fmla="val 10800000"/>
                <a:gd name="adj2" fmla="val 21539247"/>
                <a:gd name="adj3" fmla="val 17334"/>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pinnaker"/>
                <a:ea typeface="Spinnaker"/>
                <a:cs typeface="Spinnaker"/>
                <a:sym typeface="Spinnaker"/>
              </a:endParaRPr>
            </a:p>
          </p:txBody>
        </p:sp>
      </p:grpSp>
      <p:grpSp>
        <p:nvGrpSpPr>
          <p:cNvPr id="388" name="Google Shape;388;p27"/>
          <p:cNvGrpSpPr/>
          <p:nvPr/>
        </p:nvGrpSpPr>
        <p:grpSpPr>
          <a:xfrm>
            <a:off x="-962825" y="81904"/>
            <a:ext cx="10251619" cy="5069347"/>
            <a:chOff x="-962825" y="81904"/>
            <a:chExt cx="10251619" cy="5069347"/>
          </a:xfrm>
        </p:grpSpPr>
        <p:pic>
          <p:nvPicPr>
            <p:cNvPr id="389" name="Google Shape;389;p27"/>
            <p:cNvPicPr preferRelativeResize="0"/>
            <p:nvPr/>
          </p:nvPicPr>
          <p:blipFill>
            <a:blip r:embed="rId3">
              <a:alphaModFix/>
            </a:blip>
            <a:stretch>
              <a:fillRect/>
            </a:stretch>
          </p:blipFill>
          <p:spPr>
            <a:xfrm flipH="1">
              <a:off x="-962825" y="867925"/>
              <a:ext cx="2206501" cy="4283325"/>
            </a:xfrm>
            <a:prstGeom prst="rect">
              <a:avLst/>
            </a:prstGeom>
            <a:noFill/>
            <a:ln>
              <a:noFill/>
            </a:ln>
            <a:effectLst>
              <a:outerShdw blurRad="57150" dist="47625" dir="5400000" algn="bl" rotWithShape="0">
                <a:schemeClr val="dk1">
                  <a:alpha val="37000"/>
                </a:schemeClr>
              </a:outerShdw>
            </a:effectLst>
          </p:spPr>
        </p:pic>
        <p:grpSp>
          <p:nvGrpSpPr>
            <p:cNvPr id="390" name="Google Shape;390;p27"/>
            <p:cNvGrpSpPr/>
            <p:nvPr/>
          </p:nvGrpSpPr>
          <p:grpSpPr>
            <a:xfrm flipH="1">
              <a:off x="7678302" y="4401391"/>
              <a:ext cx="1102438" cy="577167"/>
              <a:chOff x="359837" y="4401391"/>
              <a:chExt cx="1102438" cy="577167"/>
            </a:xfrm>
          </p:grpSpPr>
          <p:pic>
            <p:nvPicPr>
              <p:cNvPr id="391" name="Google Shape;391;p27"/>
              <p:cNvPicPr preferRelativeResize="0"/>
              <p:nvPr/>
            </p:nvPicPr>
            <p:blipFill>
              <a:blip r:embed="rId4">
                <a:alphaModFix/>
              </a:blip>
              <a:stretch>
                <a:fillRect/>
              </a:stretch>
            </p:blipFill>
            <p:spPr>
              <a:xfrm rot="-1954086">
                <a:off x="374372" y="4563986"/>
                <a:ext cx="677713" cy="251976"/>
              </a:xfrm>
              <a:prstGeom prst="rect">
                <a:avLst/>
              </a:prstGeom>
              <a:noFill/>
              <a:ln>
                <a:noFill/>
              </a:ln>
              <a:effectLst>
                <a:outerShdw blurRad="57150" dist="19050" dir="5400000" algn="bl" rotWithShape="0">
                  <a:schemeClr val="dk1">
                    <a:alpha val="50000"/>
                  </a:schemeClr>
                </a:outerShdw>
              </a:effectLst>
            </p:spPr>
          </p:pic>
          <p:pic>
            <p:nvPicPr>
              <p:cNvPr id="392" name="Google Shape;392;p27"/>
              <p:cNvPicPr preferRelativeResize="0"/>
              <p:nvPr/>
            </p:nvPicPr>
            <p:blipFill>
              <a:blip r:embed="rId5">
                <a:alphaModFix/>
              </a:blip>
              <a:stretch>
                <a:fillRect/>
              </a:stretch>
            </p:blipFill>
            <p:spPr>
              <a:xfrm>
                <a:off x="696650" y="4726568"/>
                <a:ext cx="765624" cy="251972"/>
              </a:xfrm>
              <a:prstGeom prst="rect">
                <a:avLst/>
              </a:prstGeom>
              <a:noFill/>
              <a:ln>
                <a:noFill/>
              </a:ln>
              <a:effectLst>
                <a:outerShdw blurRad="57150" dist="19050" dir="5400000" algn="bl" rotWithShape="0">
                  <a:schemeClr val="dk1">
                    <a:alpha val="50000"/>
                  </a:schemeClr>
                </a:outerShdw>
              </a:effectLst>
            </p:spPr>
          </p:pic>
        </p:grpSp>
        <p:grpSp>
          <p:nvGrpSpPr>
            <p:cNvPr id="393" name="Google Shape;393;p27"/>
            <p:cNvGrpSpPr/>
            <p:nvPr/>
          </p:nvGrpSpPr>
          <p:grpSpPr>
            <a:xfrm flipH="1">
              <a:off x="8100369" y="81904"/>
              <a:ext cx="1188426" cy="1227668"/>
              <a:chOff x="-7843" y="83454"/>
              <a:chExt cx="1188426" cy="1227668"/>
            </a:xfrm>
          </p:grpSpPr>
          <p:pic>
            <p:nvPicPr>
              <p:cNvPr id="394" name="Google Shape;394;p27"/>
              <p:cNvPicPr preferRelativeResize="0"/>
              <p:nvPr/>
            </p:nvPicPr>
            <p:blipFill>
              <a:blip r:embed="rId6">
                <a:alphaModFix/>
              </a:blip>
              <a:stretch>
                <a:fillRect/>
              </a:stretch>
            </p:blipFill>
            <p:spPr>
              <a:xfrm rot="-857809">
                <a:off x="109641" y="169409"/>
                <a:ext cx="771094" cy="597513"/>
              </a:xfrm>
              <a:prstGeom prst="rect">
                <a:avLst/>
              </a:prstGeom>
              <a:noFill/>
              <a:ln>
                <a:noFill/>
              </a:ln>
              <a:effectLst>
                <a:outerShdw blurRad="57150" dist="19050" dir="5400000" algn="bl" rotWithShape="0">
                  <a:schemeClr val="dk1">
                    <a:alpha val="67000"/>
                  </a:schemeClr>
                </a:outerShdw>
              </a:effectLst>
            </p:spPr>
          </p:pic>
          <p:pic>
            <p:nvPicPr>
              <p:cNvPr id="395" name="Google Shape;395;p27"/>
              <p:cNvPicPr preferRelativeResize="0"/>
              <p:nvPr/>
            </p:nvPicPr>
            <p:blipFill>
              <a:blip r:embed="rId4">
                <a:alphaModFix/>
              </a:blip>
              <a:stretch>
                <a:fillRect/>
              </a:stretch>
            </p:blipFill>
            <p:spPr>
              <a:xfrm rot="-1954086">
                <a:off x="488335" y="667711"/>
                <a:ext cx="677713" cy="251976"/>
              </a:xfrm>
              <a:prstGeom prst="rect">
                <a:avLst/>
              </a:prstGeom>
              <a:noFill/>
              <a:ln>
                <a:noFill/>
              </a:ln>
              <a:effectLst>
                <a:outerShdw blurRad="57150" dist="19050" dir="5400000" algn="bl" rotWithShape="0">
                  <a:schemeClr val="dk1">
                    <a:alpha val="67000"/>
                  </a:schemeClr>
                </a:outerShdw>
              </a:effectLst>
            </p:spPr>
          </p:pic>
          <p:pic>
            <p:nvPicPr>
              <p:cNvPr id="396" name="Google Shape;396;p27"/>
              <p:cNvPicPr preferRelativeResize="0"/>
              <p:nvPr/>
            </p:nvPicPr>
            <p:blipFill>
              <a:blip r:embed="rId5">
                <a:alphaModFix/>
              </a:blip>
              <a:stretch>
                <a:fillRect/>
              </a:stretch>
            </p:blipFill>
            <p:spPr>
              <a:xfrm rot="2837188">
                <a:off x="-38412" y="818404"/>
                <a:ext cx="765623" cy="251971"/>
              </a:xfrm>
              <a:prstGeom prst="rect">
                <a:avLst/>
              </a:prstGeom>
              <a:noFill/>
              <a:ln>
                <a:noFill/>
              </a:ln>
              <a:effectLst>
                <a:outerShdw blurRad="57150" dist="19050" dir="5400000" algn="bl" rotWithShape="0">
                  <a:schemeClr val="dk1">
                    <a:alpha val="67000"/>
                  </a:schemeClr>
                </a:outerShdw>
              </a:effectLst>
            </p:spPr>
          </p:pic>
        </p:grpSp>
      </p:grpSp>
      <p:sp>
        <p:nvSpPr>
          <p:cNvPr id="397" name="Google Shape;397;p27"/>
          <p:cNvSpPr txBox="1">
            <a:spLocks noGrp="1"/>
          </p:cNvSpPr>
          <p:nvPr>
            <p:ph type="title"/>
          </p:nvPr>
        </p:nvSpPr>
        <p:spPr>
          <a:xfrm>
            <a:off x="2347938" y="829925"/>
            <a:ext cx="4448100" cy="1058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6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98" name="Google Shape;398;p27"/>
          <p:cNvSpPr txBox="1">
            <a:spLocks noGrp="1"/>
          </p:cNvSpPr>
          <p:nvPr>
            <p:ph type="subTitle" idx="1"/>
          </p:nvPr>
        </p:nvSpPr>
        <p:spPr>
          <a:xfrm>
            <a:off x="2347900" y="1888625"/>
            <a:ext cx="4448100" cy="1164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99" name="Google Shape;399;p27"/>
          <p:cNvSpPr txBox="1"/>
          <p:nvPr/>
        </p:nvSpPr>
        <p:spPr>
          <a:xfrm>
            <a:off x="2347800" y="3764350"/>
            <a:ext cx="4448100" cy="556200"/>
          </a:xfrm>
          <a:prstGeom prst="rect">
            <a:avLst/>
          </a:prstGeom>
          <a:noFill/>
          <a:ln>
            <a:noFill/>
          </a:ln>
        </p:spPr>
        <p:txBody>
          <a:bodyPr spcFirstLastPara="1" wrap="square" lIns="91425" tIns="91425" rIns="91425" bIns="91425" anchor="t" anchorCtr="0">
            <a:noAutofit/>
          </a:bodyPr>
          <a:lstStyle/>
          <a:p>
            <a:pPr marL="0" lvl="0" indent="0" algn="ctr" rtl="0">
              <a:spcBef>
                <a:spcPts val="300"/>
              </a:spcBef>
              <a:spcAft>
                <a:spcPts val="0"/>
              </a:spcAft>
              <a:buNone/>
            </a:pPr>
            <a:r>
              <a:rPr lang="en" sz="1000" b="1">
                <a:solidFill>
                  <a:schemeClr val="dk1"/>
                </a:solidFill>
                <a:latin typeface="Spinnaker"/>
                <a:ea typeface="Spinnaker"/>
                <a:cs typeface="Spinnaker"/>
                <a:sym typeface="Spinnaker"/>
              </a:rPr>
              <a:t>CREDITS:</a:t>
            </a:r>
            <a:r>
              <a:rPr lang="en" sz="1000">
                <a:solidFill>
                  <a:schemeClr val="dk1"/>
                </a:solidFill>
                <a:latin typeface="Spinnaker"/>
                <a:ea typeface="Spinnaker"/>
                <a:cs typeface="Spinnaker"/>
                <a:sym typeface="Spinnaker"/>
              </a:rPr>
              <a:t> This presentation template was created by </a:t>
            </a:r>
            <a:r>
              <a:rPr lang="en" sz="1000" b="1" u="sng">
                <a:solidFill>
                  <a:schemeClr val="dk1"/>
                </a:solidFill>
                <a:latin typeface="Spinnaker"/>
                <a:ea typeface="Spinnaker"/>
                <a:cs typeface="Spinnaker"/>
                <a:sym typeface="Spinnaker"/>
                <a:hlinkClick r:id="rId7">
                  <a:extLst>
                    <a:ext uri="{A12FA001-AC4F-418D-AE19-62706E023703}">
                      <ahyp:hlinkClr xmlns:ahyp="http://schemas.microsoft.com/office/drawing/2018/hyperlinkcolor" val="tx"/>
                    </a:ext>
                  </a:extLst>
                </a:hlinkClick>
              </a:rPr>
              <a:t>Slidesgo</a:t>
            </a:r>
            <a:r>
              <a:rPr lang="en" sz="1000">
                <a:solidFill>
                  <a:schemeClr val="dk1"/>
                </a:solidFill>
                <a:latin typeface="Spinnaker"/>
                <a:ea typeface="Spinnaker"/>
                <a:cs typeface="Spinnaker"/>
                <a:sym typeface="Spinnaker"/>
              </a:rPr>
              <a:t>, and includes icons by </a:t>
            </a:r>
            <a:r>
              <a:rPr lang="en" sz="1000" b="1" u="sng">
                <a:solidFill>
                  <a:schemeClr val="dk1"/>
                </a:solidFill>
                <a:latin typeface="Spinnaker"/>
                <a:ea typeface="Spinnaker"/>
                <a:cs typeface="Spinnaker"/>
                <a:sym typeface="Spinnaker"/>
                <a:hlinkClick r:id="rId8">
                  <a:extLst>
                    <a:ext uri="{A12FA001-AC4F-418D-AE19-62706E023703}">
                      <ahyp:hlinkClr xmlns:ahyp="http://schemas.microsoft.com/office/drawing/2018/hyperlinkcolor" val="tx"/>
                    </a:ext>
                  </a:extLst>
                </a:hlinkClick>
              </a:rPr>
              <a:t>Flaticon</a:t>
            </a:r>
            <a:r>
              <a:rPr lang="en" sz="1000">
                <a:solidFill>
                  <a:schemeClr val="dk1"/>
                </a:solidFill>
                <a:latin typeface="Spinnaker"/>
                <a:ea typeface="Spinnaker"/>
                <a:cs typeface="Spinnaker"/>
                <a:sym typeface="Spinnaker"/>
              </a:rPr>
              <a:t>, and infographics &amp; images by </a:t>
            </a:r>
            <a:r>
              <a:rPr lang="en" sz="1000" b="1" u="sng">
                <a:solidFill>
                  <a:schemeClr val="dk1"/>
                </a:solidFill>
                <a:latin typeface="Spinnaker"/>
                <a:ea typeface="Spinnaker"/>
                <a:cs typeface="Spinnaker"/>
                <a:sym typeface="Spinnaker"/>
                <a:hlinkClick r:id="rId9">
                  <a:extLst>
                    <a:ext uri="{A12FA001-AC4F-418D-AE19-62706E023703}">
                      <ahyp:hlinkClr xmlns:ahyp="http://schemas.microsoft.com/office/drawing/2018/hyperlinkcolor" val="tx"/>
                    </a:ext>
                  </a:extLst>
                </a:hlinkClick>
              </a:rPr>
              <a:t>Freepik</a:t>
            </a:r>
            <a:r>
              <a:rPr lang="en" sz="1000" u="sng">
                <a:solidFill>
                  <a:schemeClr val="dk1"/>
                </a:solidFill>
                <a:latin typeface="Spinnaker"/>
                <a:ea typeface="Spinnaker"/>
                <a:cs typeface="Spinnaker"/>
                <a:sym typeface="Spinnaker"/>
              </a:rPr>
              <a:t> </a:t>
            </a:r>
            <a:endParaRPr sz="1000" b="1" u="sng">
              <a:solidFill>
                <a:schemeClr val="dk1"/>
              </a:solidFill>
              <a:latin typeface="Spinnaker"/>
              <a:ea typeface="Spinnaker"/>
              <a:cs typeface="Spinnaker"/>
              <a:sym typeface="Spinnake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400"/>
        <p:cNvGrpSpPr/>
        <p:nvPr/>
      </p:nvGrpSpPr>
      <p:grpSpPr>
        <a:xfrm>
          <a:off x="0" y="0"/>
          <a:ext cx="0" cy="0"/>
          <a:chOff x="0" y="0"/>
          <a:chExt cx="0" cy="0"/>
        </a:xfrm>
      </p:grpSpPr>
      <p:pic>
        <p:nvPicPr>
          <p:cNvPr id="401" name="Google Shape;401;p28"/>
          <p:cNvPicPr preferRelativeResize="0"/>
          <p:nvPr/>
        </p:nvPicPr>
        <p:blipFill>
          <a:blip r:embed="rId2">
            <a:alphaModFix/>
          </a:blip>
          <a:stretch>
            <a:fillRect/>
          </a:stretch>
        </p:blipFill>
        <p:spPr>
          <a:xfrm>
            <a:off x="-61087" y="-34362"/>
            <a:ext cx="9266174" cy="5212224"/>
          </a:xfrm>
          <a:prstGeom prst="rect">
            <a:avLst/>
          </a:prstGeom>
          <a:noFill/>
          <a:ln>
            <a:noFill/>
          </a:ln>
        </p:spPr>
      </p:pic>
      <p:grpSp>
        <p:nvGrpSpPr>
          <p:cNvPr id="402" name="Google Shape;402;p28"/>
          <p:cNvGrpSpPr/>
          <p:nvPr/>
        </p:nvGrpSpPr>
        <p:grpSpPr>
          <a:xfrm>
            <a:off x="0" y="-613825"/>
            <a:ext cx="9564675" cy="6140950"/>
            <a:chOff x="0" y="-613825"/>
            <a:chExt cx="9564675" cy="6140950"/>
          </a:xfrm>
        </p:grpSpPr>
        <p:sp>
          <p:nvSpPr>
            <p:cNvPr id="403" name="Google Shape;403;p28"/>
            <p:cNvSpPr/>
            <p:nvPr/>
          </p:nvSpPr>
          <p:spPr>
            <a:xfrm rot="5400000">
              <a:off x="1593450" y="3105975"/>
              <a:ext cx="827700" cy="4014600"/>
            </a:xfrm>
            <a:prstGeom prst="round2SameRect">
              <a:avLst>
                <a:gd name="adj1" fmla="val 50000"/>
                <a:gd name="adj2" fmla="val 0"/>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pinnaker"/>
                <a:ea typeface="Spinnaker"/>
                <a:cs typeface="Spinnaker"/>
                <a:sym typeface="Spinnaker"/>
              </a:endParaRPr>
            </a:p>
          </p:txBody>
        </p:sp>
        <p:sp>
          <p:nvSpPr>
            <p:cNvPr id="404" name="Google Shape;404;p28"/>
            <p:cNvSpPr/>
            <p:nvPr/>
          </p:nvSpPr>
          <p:spPr>
            <a:xfrm rot="10800000">
              <a:off x="8736975" y="0"/>
              <a:ext cx="827700" cy="2378700"/>
            </a:xfrm>
            <a:prstGeom prst="round2SameRect">
              <a:avLst>
                <a:gd name="adj1" fmla="val 50000"/>
                <a:gd name="adj2" fmla="val 0"/>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pinnaker"/>
                <a:ea typeface="Spinnaker"/>
                <a:cs typeface="Spinnaker"/>
                <a:sym typeface="Spinnaker"/>
              </a:endParaRPr>
            </a:p>
          </p:txBody>
        </p:sp>
        <p:sp>
          <p:nvSpPr>
            <p:cNvPr id="405" name="Google Shape;405;p28"/>
            <p:cNvSpPr/>
            <p:nvPr/>
          </p:nvSpPr>
          <p:spPr>
            <a:xfrm rot="10800000">
              <a:off x="226175" y="-613825"/>
              <a:ext cx="1205100" cy="1205100"/>
            </a:xfrm>
            <a:prstGeom prst="blockArc">
              <a:avLst>
                <a:gd name="adj1" fmla="val 10800000"/>
                <a:gd name="adj2" fmla="val 21545870"/>
                <a:gd name="adj3" fmla="val 19432"/>
              </a:avLst>
            </a:prstGeom>
            <a:solidFill>
              <a:srgbClr val="B3BB7B">
                <a:alpha val="443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pinnaker"/>
                <a:ea typeface="Spinnaker"/>
                <a:cs typeface="Spinnaker"/>
                <a:sym typeface="Spinnake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406"/>
        <p:cNvGrpSpPr/>
        <p:nvPr/>
      </p:nvGrpSpPr>
      <p:grpSpPr>
        <a:xfrm>
          <a:off x="0" y="0"/>
          <a:ext cx="0" cy="0"/>
          <a:chOff x="0" y="0"/>
          <a:chExt cx="0" cy="0"/>
        </a:xfrm>
      </p:grpSpPr>
      <p:pic>
        <p:nvPicPr>
          <p:cNvPr id="407" name="Google Shape;407;p29"/>
          <p:cNvPicPr preferRelativeResize="0"/>
          <p:nvPr/>
        </p:nvPicPr>
        <p:blipFill>
          <a:blip r:embed="rId2">
            <a:alphaModFix/>
          </a:blip>
          <a:stretch>
            <a:fillRect/>
          </a:stretch>
        </p:blipFill>
        <p:spPr>
          <a:xfrm>
            <a:off x="-61087" y="-34362"/>
            <a:ext cx="9266174" cy="5212224"/>
          </a:xfrm>
          <a:prstGeom prst="rect">
            <a:avLst/>
          </a:prstGeom>
          <a:noFill/>
          <a:ln>
            <a:noFill/>
          </a:ln>
        </p:spPr>
      </p:pic>
      <p:grpSp>
        <p:nvGrpSpPr>
          <p:cNvPr id="408" name="Google Shape;408;p29"/>
          <p:cNvGrpSpPr/>
          <p:nvPr/>
        </p:nvGrpSpPr>
        <p:grpSpPr>
          <a:xfrm>
            <a:off x="-601700" y="0"/>
            <a:ext cx="10358225" cy="5143500"/>
            <a:chOff x="-601700" y="0"/>
            <a:chExt cx="10358225" cy="5143500"/>
          </a:xfrm>
        </p:grpSpPr>
        <p:grpSp>
          <p:nvGrpSpPr>
            <p:cNvPr id="409" name="Google Shape;409;p29"/>
            <p:cNvGrpSpPr/>
            <p:nvPr/>
          </p:nvGrpSpPr>
          <p:grpSpPr>
            <a:xfrm rot="5400000">
              <a:off x="-2006450" y="1404750"/>
              <a:ext cx="4014600" cy="1205100"/>
              <a:chOff x="150" y="4543750"/>
              <a:chExt cx="4014600" cy="1205100"/>
            </a:xfrm>
          </p:grpSpPr>
          <p:sp>
            <p:nvSpPr>
              <p:cNvPr id="410" name="Google Shape;410;p29"/>
              <p:cNvSpPr/>
              <p:nvPr/>
            </p:nvSpPr>
            <p:spPr>
              <a:xfrm rot="5400000">
                <a:off x="1622250" y="3110125"/>
                <a:ext cx="770400" cy="4014600"/>
              </a:xfrm>
              <a:prstGeom prst="round2SameRect">
                <a:avLst>
                  <a:gd name="adj1" fmla="val 50000"/>
                  <a:gd name="adj2" fmla="val 0"/>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pinnaker"/>
                  <a:ea typeface="Spinnaker"/>
                  <a:cs typeface="Spinnaker"/>
                  <a:sym typeface="Spinnaker"/>
                </a:endParaRPr>
              </a:p>
            </p:txBody>
          </p:sp>
          <p:sp>
            <p:nvSpPr>
              <p:cNvPr id="411" name="Google Shape;411;p29"/>
              <p:cNvSpPr/>
              <p:nvPr/>
            </p:nvSpPr>
            <p:spPr>
              <a:xfrm>
                <a:off x="2283875" y="4543750"/>
                <a:ext cx="1205100" cy="1205100"/>
              </a:xfrm>
              <a:prstGeom prst="blockArc">
                <a:avLst>
                  <a:gd name="adj1" fmla="val 10800000"/>
                  <a:gd name="adj2" fmla="val 93824"/>
                  <a:gd name="adj3" fmla="val 19896"/>
                </a:avLst>
              </a:prstGeom>
              <a:solidFill>
                <a:srgbClr val="B3BB7B">
                  <a:alpha val="443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pinnaker"/>
                  <a:ea typeface="Spinnaker"/>
                  <a:cs typeface="Spinnaker"/>
                  <a:sym typeface="Spinnaker"/>
                </a:endParaRPr>
              </a:p>
            </p:txBody>
          </p:sp>
        </p:grpSp>
        <p:grpSp>
          <p:nvGrpSpPr>
            <p:cNvPr id="412" name="Google Shape;412;p29"/>
            <p:cNvGrpSpPr/>
            <p:nvPr/>
          </p:nvGrpSpPr>
          <p:grpSpPr>
            <a:xfrm rot="-5400000">
              <a:off x="7146675" y="2533650"/>
              <a:ext cx="4014600" cy="1205100"/>
              <a:chOff x="150" y="4543750"/>
              <a:chExt cx="4014600" cy="1205100"/>
            </a:xfrm>
          </p:grpSpPr>
          <p:sp>
            <p:nvSpPr>
              <p:cNvPr id="413" name="Google Shape;413;p29"/>
              <p:cNvSpPr/>
              <p:nvPr/>
            </p:nvSpPr>
            <p:spPr>
              <a:xfrm rot="5400000">
                <a:off x="1622250" y="3110125"/>
                <a:ext cx="770400" cy="4014600"/>
              </a:xfrm>
              <a:prstGeom prst="round2SameRect">
                <a:avLst>
                  <a:gd name="adj1" fmla="val 50000"/>
                  <a:gd name="adj2" fmla="val 0"/>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pinnaker"/>
                  <a:ea typeface="Spinnaker"/>
                  <a:cs typeface="Spinnaker"/>
                  <a:sym typeface="Spinnaker"/>
                </a:endParaRPr>
              </a:p>
            </p:txBody>
          </p:sp>
          <p:sp>
            <p:nvSpPr>
              <p:cNvPr id="414" name="Google Shape;414;p29"/>
              <p:cNvSpPr/>
              <p:nvPr/>
            </p:nvSpPr>
            <p:spPr>
              <a:xfrm>
                <a:off x="2283875" y="4543750"/>
                <a:ext cx="1205100" cy="1205100"/>
              </a:xfrm>
              <a:prstGeom prst="blockArc">
                <a:avLst>
                  <a:gd name="adj1" fmla="val 10800000"/>
                  <a:gd name="adj2" fmla="val 93824"/>
                  <a:gd name="adj3" fmla="val 19896"/>
                </a:avLst>
              </a:prstGeom>
              <a:solidFill>
                <a:srgbClr val="DDE799">
                  <a:alpha val="7421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pinnaker"/>
                  <a:ea typeface="Spinnaker"/>
                  <a:cs typeface="Spinnaker"/>
                  <a:sym typeface="Spinnaker"/>
                </a:endParaRPr>
              </a:p>
            </p:txBody>
          </p:sp>
        </p:gr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6"/>
        <p:cNvGrpSpPr/>
        <p:nvPr/>
      </p:nvGrpSpPr>
      <p:grpSpPr>
        <a:xfrm>
          <a:off x="0" y="0"/>
          <a:ext cx="0" cy="0"/>
          <a:chOff x="0" y="0"/>
          <a:chExt cx="0" cy="0"/>
        </a:xfrm>
      </p:grpSpPr>
      <p:pic>
        <p:nvPicPr>
          <p:cNvPr id="47" name="Google Shape;47;p4"/>
          <p:cNvPicPr preferRelativeResize="0"/>
          <p:nvPr/>
        </p:nvPicPr>
        <p:blipFill>
          <a:blip r:embed="rId2">
            <a:alphaModFix/>
          </a:blip>
          <a:stretch>
            <a:fillRect/>
          </a:stretch>
        </p:blipFill>
        <p:spPr>
          <a:xfrm>
            <a:off x="-61087" y="-34362"/>
            <a:ext cx="9266174" cy="5212224"/>
          </a:xfrm>
          <a:prstGeom prst="rect">
            <a:avLst/>
          </a:prstGeom>
          <a:noFill/>
          <a:ln>
            <a:noFill/>
          </a:ln>
        </p:spPr>
      </p:pic>
      <p:sp>
        <p:nvSpPr>
          <p:cNvPr id="48" name="Google Shape;48;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9" name="Google Shape;49;p4"/>
          <p:cNvSpPr txBox="1">
            <a:spLocks noGrp="1"/>
          </p:cNvSpPr>
          <p:nvPr>
            <p:ph type="body" idx="1"/>
          </p:nvPr>
        </p:nvSpPr>
        <p:spPr>
          <a:xfrm>
            <a:off x="720000" y="1158338"/>
            <a:ext cx="7150200" cy="3185700"/>
          </a:xfrm>
          <a:prstGeom prst="rect">
            <a:avLst/>
          </a:prstGeom>
        </p:spPr>
        <p:txBody>
          <a:bodyPr spcFirstLastPara="1" wrap="square" lIns="91425" tIns="91425" rIns="91425" bIns="91425" anchor="t" anchorCtr="0">
            <a:noAutofit/>
          </a:bodyPr>
          <a:lstStyle>
            <a:lvl1pPr marL="457200" lvl="0" indent="-317500" rtl="0">
              <a:lnSpc>
                <a:spcPct val="115000"/>
              </a:lnSpc>
              <a:spcBef>
                <a:spcPts val="0"/>
              </a:spcBef>
              <a:spcAft>
                <a:spcPts val="0"/>
              </a:spcAft>
              <a:buSzPts val="1400"/>
              <a:buFont typeface="Nunito Light"/>
              <a:buChar char="●"/>
              <a:defRPr/>
            </a:lvl1pPr>
            <a:lvl2pPr marL="914400" lvl="1" indent="-317500" rtl="0">
              <a:lnSpc>
                <a:spcPct val="115000"/>
              </a:lnSpc>
              <a:spcBef>
                <a:spcPts val="0"/>
              </a:spcBef>
              <a:spcAft>
                <a:spcPts val="0"/>
              </a:spcAft>
              <a:buSzPts val="1400"/>
              <a:buFont typeface="Nunito Light"/>
              <a:buChar char="○"/>
              <a:defRPr/>
            </a:lvl2pPr>
            <a:lvl3pPr marL="1371600" lvl="2" indent="-317500" rtl="0">
              <a:lnSpc>
                <a:spcPct val="115000"/>
              </a:lnSpc>
              <a:spcBef>
                <a:spcPts val="0"/>
              </a:spcBef>
              <a:spcAft>
                <a:spcPts val="0"/>
              </a:spcAft>
              <a:buSzPts val="1400"/>
              <a:buFont typeface="Nunito Light"/>
              <a:buChar char="■"/>
              <a:defRPr/>
            </a:lvl3pPr>
            <a:lvl4pPr marL="1828800" lvl="3" indent="-317500" rtl="0">
              <a:lnSpc>
                <a:spcPct val="115000"/>
              </a:lnSpc>
              <a:spcBef>
                <a:spcPts val="0"/>
              </a:spcBef>
              <a:spcAft>
                <a:spcPts val="0"/>
              </a:spcAft>
              <a:buSzPts val="1400"/>
              <a:buFont typeface="Nunito Light"/>
              <a:buChar char="●"/>
              <a:defRPr/>
            </a:lvl4pPr>
            <a:lvl5pPr marL="2286000" lvl="4" indent="-317500" rtl="0">
              <a:lnSpc>
                <a:spcPct val="115000"/>
              </a:lnSpc>
              <a:spcBef>
                <a:spcPts val="0"/>
              </a:spcBef>
              <a:spcAft>
                <a:spcPts val="0"/>
              </a:spcAft>
              <a:buSzPts val="1400"/>
              <a:buFont typeface="Nunito Light"/>
              <a:buChar char="○"/>
              <a:defRPr/>
            </a:lvl5pPr>
            <a:lvl6pPr marL="2743200" lvl="5" indent="-317500" rtl="0">
              <a:lnSpc>
                <a:spcPct val="115000"/>
              </a:lnSpc>
              <a:spcBef>
                <a:spcPts val="0"/>
              </a:spcBef>
              <a:spcAft>
                <a:spcPts val="0"/>
              </a:spcAft>
              <a:buSzPts val="1400"/>
              <a:buFont typeface="Nunito Light"/>
              <a:buChar char="■"/>
              <a:defRPr/>
            </a:lvl6pPr>
            <a:lvl7pPr marL="3200400" lvl="6" indent="-317500" rtl="0">
              <a:lnSpc>
                <a:spcPct val="115000"/>
              </a:lnSpc>
              <a:spcBef>
                <a:spcPts val="0"/>
              </a:spcBef>
              <a:spcAft>
                <a:spcPts val="0"/>
              </a:spcAft>
              <a:buSzPts val="1400"/>
              <a:buFont typeface="Nunito Light"/>
              <a:buChar char="●"/>
              <a:defRPr/>
            </a:lvl7pPr>
            <a:lvl8pPr marL="3657600" lvl="7" indent="-317500" rtl="0">
              <a:lnSpc>
                <a:spcPct val="115000"/>
              </a:lnSpc>
              <a:spcBef>
                <a:spcPts val="0"/>
              </a:spcBef>
              <a:spcAft>
                <a:spcPts val="0"/>
              </a:spcAft>
              <a:buSzPts val="1400"/>
              <a:buFont typeface="Nunito Light"/>
              <a:buChar char="○"/>
              <a:defRPr/>
            </a:lvl8pPr>
            <a:lvl9pPr marL="4114800" lvl="8" indent="-317500" rtl="0">
              <a:lnSpc>
                <a:spcPct val="115000"/>
              </a:lnSpc>
              <a:spcBef>
                <a:spcPts val="0"/>
              </a:spcBef>
              <a:spcAft>
                <a:spcPts val="0"/>
              </a:spcAft>
              <a:buSzPts val="1400"/>
              <a:buFont typeface="Nunito Light"/>
              <a:buChar char="■"/>
              <a:defRPr/>
            </a:lvl9pPr>
          </a:lstStyle>
          <a:p>
            <a:endParaRPr/>
          </a:p>
        </p:txBody>
      </p:sp>
      <p:grpSp>
        <p:nvGrpSpPr>
          <p:cNvPr id="50" name="Google Shape;50;p4"/>
          <p:cNvGrpSpPr/>
          <p:nvPr/>
        </p:nvGrpSpPr>
        <p:grpSpPr>
          <a:xfrm>
            <a:off x="150" y="2779250"/>
            <a:ext cx="10103250" cy="2785475"/>
            <a:chOff x="150" y="2779250"/>
            <a:chExt cx="10103250" cy="2785475"/>
          </a:xfrm>
        </p:grpSpPr>
        <p:sp>
          <p:nvSpPr>
            <p:cNvPr id="51" name="Google Shape;51;p4"/>
            <p:cNvSpPr/>
            <p:nvPr/>
          </p:nvSpPr>
          <p:spPr>
            <a:xfrm rot="5400000">
              <a:off x="1591200" y="3141175"/>
              <a:ext cx="832500" cy="4014600"/>
            </a:xfrm>
            <a:prstGeom prst="round2SameRect">
              <a:avLst>
                <a:gd name="adj1" fmla="val 50000"/>
                <a:gd name="adj2" fmla="val 0"/>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pinnaker"/>
                <a:ea typeface="Spinnaker"/>
                <a:cs typeface="Spinnaker"/>
                <a:sym typeface="Spinnaker"/>
              </a:endParaRPr>
            </a:p>
          </p:txBody>
        </p:sp>
        <p:sp>
          <p:nvSpPr>
            <p:cNvPr id="52" name="Google Shape;52;p4"/>
            <p:cNvSpPr/>
            <p:nvPr/>
          </p:nvSpPr>
          <p:spPr>
            <a:xfrm rot="-5400000">
              <a:off x="8206500" y="2779250"/>
              <a:ext cx="1896900" cy="1896900"/>
            </a:xfrm>
            <a:prstGeom prst="blockArc">
              <a:avLst>
                <a:gd name="adj1" fmla="val 10800000"/>
                <a:gd name="adj2" fmla="val 21539247"/>
                <a:gd name="adj3" fmla="val 17334"/>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pinnaker"/>
                <a:ea typeface="Spinnaker"/>
                <a:cs typeface="Spinnaker"/>
                <a:sym typeface="Spinnaker"/>
              </a:endParaRPr>
            </a:p>
          </p:txBody>
        </p:sp>
      </p:grpSp>
      <p:grpSp>
        <p:nvGrpSpPr>
          <p:cNvPr id="53" name="Google Shape;53;p4"/>
          <p:cNvGrpSpPr/>
          <p:nvPr/>
        </p:nvGrpSpPr>
        <p:grpSpPr>
          <a:xfrm>
            <a:off x="2" y="156617"/>
            <a:ext cx="1462273" cy="4821940"/>
            <a:chOff x="2" y="156617"/>
            <a:chExt cx="1462273" cy="4821940"/>
          </a:xfrm>
        </p:grpSpPr>
        <p:grpSp>
          <p:nvGrpSpPr>
            <p:cNvPr id="54" name="Google Shape;54;p4"/>
            <p:cNvGrpSpPr/>
            <p:nvPr/>
          </p:nvGrpSpPr>
          <p:grpSpPr>
            <a:xfrm>
              <a:off x="2" y="156617"/>
              <a:ext cx="719987" cy="944360"/>
              <a:chOff x="2" y="156617"/>
              <a:chExt cx="719987" cy="944360"/>
            </a:xfrm>
          </p:grpSpPr>
          <p:pic>
            <p:nvPicPr>
              <p:cNvPr id="55" name="Google Shape;55;p4"/>
              <p:cNvPicPr preferRelativeResize="0"/>
              <p:nvPr/>
            </p:nvPicPr>
            <p:blipFill>
              <a:blip r:embed="rId3">
                <a:alphaModFix/>
              </a:blip>
              <a:stretch>
                <a:fillRect/>
              </a:stretch>
            </p:blipFill>
            <p:spPr>
              <a:xfrm rot="-1083101" flipH="1">
                <a:off x="52781" y="591511"/>
                <a:ext cx="571953" cy="431470"/>
              </a:xfrm>
              <a:prstGeom prst="rect">
                <a:avLst/>
              </a:prstGeom>
              <a:noFill/>
              <a:ln>
                <a:noFill/>
              </a:ln>
            </p:spPr>
          </p:pic>
          <p:pic>
            <p:nvPicPr>
              <p:cNvPr id="56" name="Google Shape;56;p4"/>
              <p:cNvPicPr preferRelativeResize="0"/>
              <p:nvPr/>
            </p:nvPicPr>
            <p:blipFill>
              <a:blip r:embed="rId4">
                <a:alphaModFix/>
              </a:blip>
              <a:stretch>
                <a:fillRect/>
              </a:stretch>
            </p:blipFill>
            <p:spPr>
              <a:xfrm rot="-7447720" flipH="1">
                <a:off x="199687" y="329411"/>
                <a:ext cx="542048" cy="234885"/>
              </a:xfrm>
              <a:prstGeom prst="rect">
                <a:avLst/>
              </a:prstGeom>
              <a:noFill/>
              <a:ln>
                <a:noFill/>
              </a:ln>
            </p:spPr>
          </p:pic>
        </p:grpSp>
        <p:grpSp>
          <p:nvGrpSpPr>
            <p:cNvPr id="57" name="Google Shape;57;p4"/>
            <p:cNvGrpSpPr/>
            <p:nvPr/>
          </p:nvGrpSpPr>
          <p:grpSpPr>
            <a:xfrm>
              <a:off x="359837" y="4401391"/>
              <a:ext cx="1102438" cy="577167"/>
              <a:chOff x="359837" y="4401391"/>
              <a:chExt cx="1102438" cy="577167"/>
            </a:xfrm>
          </p:grpSpPr>
          <p:pic>
            <p:nvPicPr>
              <p:cNvPr id="58" name="Google Shape;58;p4"/>
              <p:cNvPicPr preferRelativeResize="0"/>
              <p:nvPr/>
            </p:nvPicPr>
            <p:blipFill>
              <a:blip r:embed="rId5">
                <a:alphaModFix/>
              </a:blip>
              <a:stretch>
                <a:fillRect/>
              </a:stretch>
            </p:blipFill>
            <p:spPr>
              <a:xfrm rot="-1954086">
                <a:off x="374372" y="4563986"/>
                <a:ext cx="677713" cy="251976"/>
              </a:xfrm>
              <a:prstGeom prst="rect">
                <a:avLst/>
              </a:prstGeom>
              <a:noFill/>
              <a:ln>
                <a:noFill/>
              </a:ln>
              <a:effectLst>
                <a:outerShdw blurRad="57150" dist="19050" dir="5400000" algn="bl" rotWithShape="0">
                  <a:schemeClr val="dk1">
                    <a:alpha val="50000"/>
                  </a:schemeClr>
                </a:outerShdw>
              </a:effectLst>
            </p:spPr>
          </p:pic>
          <p:pic>
            <p:nvPicPr>
              <p:cNvPr id="59" name="Google Shape;59;p4"/>
              <p:cNvPicPr preferRelativeResize="0"/>
              <p:nvPr/>
            </p:nvPicPr>
            <p:blipFill>
              <a:blip r:embed="rId4">
                <a:alphaModFix/>
              </a:blip>
              <a:stretch>
                <a:fillRect/>
              </a:stretch>
            </p:blipFill>
            <p:spPr>
              <a:xfrm>
                <a:off x="696650" y="4726568"/>
                <a:ext cx="765624" cy="251972"/>
              </a:xfrm>
              <a:prstGeom prst="rect">
                <a:avLst/>
              </a:prstGeom>
              <a:noFill/>
              <a:ln>
                <a:noFill/>
              </a:ln>
              <a:effectLst>
                <a:outerShdw blurRad="57150" dist="19050" dir="5400000" algn="bl" rotWithShape="0">
                  <a:schemeClr val="dk1">
                    <a:alpha val="50000"/>
                  </a:schemeClr>
                </a:outerShdw>
              </a:effectLst>
            </p:spPr>
          </p:pic>
        </p:gr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0"/>
        <p:cNvGrpSpPr/>
        <p:nvPr/>
      </p:nvGrpSpPr>
      <p:grpSpPr>
        <a:xfrm>
          <a:off x="0" y="0"/>
          <a:ext cx="0" cy="0"/>
          <a:chOff x="0" y="0"/>
          <a:chExt cx="0" cy="0"/>
        </a:xfrm>
      </p:grpSpPr>
      <p:pic>
        <p:nvPicPr>
          <p:cNvPr id="61" name="Google Shape;61;p5"/>
          <p:cNvPicPr preferRelativeResize="0"/>
          <p:nvPr/>
        </p:nvPicPr>
        <p:blipFill>
          <a:blip r:embed="rId2">
            <a:alphaModFix/>
          </a:blip>
          <a:stretch>
            <a:fillRect/>
          </a:stretch>
        </p:blipFill>
        <p:spPr>
          <a:xfrm flipH="1">
            <a:off x="-61087" y="-34362"/>
            <a:ext cx="9266174" cy="5212224"/>
          </a:xfrm>
          <a:prstGeom prst="rect">
            <a:avLst/>
          </a:prstGeom>
          <a:noFill/>
          <a:ln>
            <a:noFill/>
          </a:ln>
        </p:spPr>
      </p:pic>
      <p:sp>
        <p:nvSpPr>
          <p:cNvPr id="62" name="Google Shape;62;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63" name="Google Shape;63;p5"/>
          <p:cNvSpPr txBox="1">
            <a:spLocks noGrp="1"/>
          </p:cNvSpPr>
          <p:nvPr>
            <p:ph type="subTitle" idx="1"/>
          </p:nvPr>
        </p:nvSpPr>
        <p:spPr>
          <a:xfrm>
            <a:off x="5055285" y="3805874"/>
            <a:ext cx="26793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64" name="Google Shape;64;p5"/>
          <p:cNvSpPr txBox="1">
            <a:spLocks noGrp="1"/>
          </p:cNvSpPr>
          <p:nvPr>
            <p:ph type="subTitle" idx="2"/>
          </p:nvPr>
        </p:nvSpPr>
        <p:spPr>
          <a:xfrm>
            <a:off x="1526214" y="3805874"/>
            <a:ext cx="26817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65" name="Google Shape;65;p5"/>
          <p:cNvSpPr txBox="1">
            <a:spLocks noGrp="1"/>
          </p:cNvSpPr>
          <p:nvPr>
            <p:ph type="subTitle" idx="3"/>
          </p:nvPr>
        </p:nvSpPr>
        <p:spPr>
          <a:xfrm>
            <a:off x="5055275" y="3051950"/>
            <a:ext cx="2679300" cy="795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Unbounded SemiBold"/>
              <a:buNone/>
              <a:defRPr sz="2400">
                <a:solidFill>
                  <a:schemeClr val="dk1"/>
                </a:solidFill>
                <a:latin typeface="Unbounded SemiBold"/>
                <a:ea typeface="Unbounded SemiBold"/>
                <a:cs typeface="Unbounded SemiBold"/>
                <a:sym typeface="Unbounded SemiBold"/>
              </a:defRPr>
            </a:lvl1pPr>
            <a:lvl2pPr lvl="1" algn="ctr" rtl="0">
              <a:lnSpc>
                <a:spcPct val="100000"/>
              </a:lnSpc>
              <a:spcBef>
                <a:spcPts val="0"/>
              </a:spcBef>
              <a:spcAft>
                <a:spcPts val="0"/>
              </a:spcAft>
              <a:buSzPts val="2400"/>
              <a:buFont typeface="Unbounded SemiBold"/>
              <a:buNone/>
              <a:defRPr sz="2400">
                <a:latin typeface="Unbounded SemiBold"/>
                <a:ea typeface="Unbounded SemiBold"/>
                <a:cs typeface="Unbounded SemiBold"/>
                <a:sym typeface="Unbounded SemiBold"/>
              </a:defRPr>
            </a:lvl2pPr>
            <a:lvl3pPr lvl="2" algn="ctr" rtl="0">
              <a:lnSpc>
                <a:spcPct val="100000"/>
              </a:lnSpc>
              <a:spcBef>
                <a:spcPts val="0"/>
              </a:spcBef>
              <a:spcAft>
                <a:spcPts val="0"/>
              </a:spcAft>
              <a:buSzPts val="2400"/>
              <a:buFont typeface="Unbounded SemiBold"/>
              <a:buNone/>
              <a:defRPr sz="2400">
                <a:latin typeface="Unbounded SemiBold"/>
                <a:ea typeface="Unbounded SemiBold"/>
                <a:cs typeface="Unbounded SemiBold"/>
                <a:sym typeface="Unbounded SemiBold"/>
              </a:defRPr>
            </a:lvl3pPr>
            <a:lvl4pPr lvl="3" algn="ctr" rtl="0">
              <a:lnSpc>
                <a:spcPct val="100000"/>
              </a:lnSpc>
              <a:spcBef>
                <a:spcPts val="0"/>
              </a:spcBef>
              <a:spcAft>
                <a:spcPts val="0"/>
              </a:spcAft>
              <a:buSzPts val="2400"/>
              <a:buFont typeface="Unbounded SemiBold"/>
              <a:buNone/>
              <a:defRPr sz="2400">
                <a:latin typeface="Unbounded SemiBold"/>
                <a:ea typeface="Unbounded SemiBold"/>
                <a:cs typeface="Unbounded SemiBold"/>
                <a:sym typeface="Unbounded SemiBold"/>
              </a:defRPr>
            </a:lvl4pPr>
            <a:lvl5pPr lvl="4" algn="ctr" rtl="0">
              <a:lnSpc>
                <a:spcPct val="100000"/>
              </a:lnSpc>
              <a:spcBef>
                <a:spcPts val="0"/>
              </a:spcBef>
              <a:spcAft>
                <a:spcPts val="0"/>
              </a:spcAft>
              <a:buSzPts val="2400"/>
              <a:buFont typeface="Unbounded SemiBold"/>
              <a:buNone/>
              <a:defRPr sz="2400">
                <a:latin typeface="Unbounded SemiBold"/>
                <a:ea typeface="Unbounded SemiBold"/>
                <a:cs typeface="Unbounded SemiBold"/>
                <a:sym typeface="Unbounded SemiBold"/>
              </a:defRPr>
            </a:lvl5pPr>
            <a:lvl6pPr lvl="5" algn="ctr" rtl="0">
              <a:lnSpc>
                <a:spcPct val="100000"/>
              </a:lnSpc>
              <a:spcBef>
                <a:spcPts val="0"/>
              </a:spcBef>
              <a:spcAft>
                <a:spcPts val="0"/>
              </a:spcAft>
              <a:buSzPts val="2400"/>
              <a:buFont typeface="Unbounded SemiBold"/>
              <a:buNone/>
              <a:defRPr sz="2400">
                <a:latin typeface="Unbounded SemiBold"/>
                <a:ea typeface="Unbounded SemiBold"/>
                <a:cs typeface="Unbounded SemiBold"/>
                <a:sym typeface="Unbounded SemiBold"/>
              </a:defRPr>
            </a:lvl6pPr>
            <a:lvl7pPr lvl="6" algn="ctr" rtl="0">
              <a:lnSpc>
                <a:spcPct val="100000"/>
              </a:lnSpc>
              <a:spcBef>
                <a:spcPts val="0"/>
              </a:spcBef>
              <a:spcAft>
                <a:spcPts val="0"/>
              </a:spcAft>
              <a:buSzPts val="2400"/>
              <a:buFont typeface="Unbounded SemiBold"/>
              <a:buNone/>
              <a:defRPr sz="2400">
                <a:latin typeface="Unbounded SemiBold"/>
                <a:ea typeface="Unbounded SemiBold"/>
                <a:cs typeface="Unbounded SemiBold"/>
                <a:sym typeface="Unbounded SemiBold"/>
              </a:defRPr>
            </a:lvl7pPr>
            <a:lvl8pPr lvl="7" algn="ctr" rtl="0">
              <a:lnSpc>
                <a:spcPct val="100000"/>
              </a:lnSpc>
              <a:spcBef>
                <a:spcPts val="0"/>
              </a:spcBef>
              <a:spcAft>
                <a:spcPts val="0"/>
              </a:spcAft>
              <a:buSzPts val="2400"/>
              <a:buFont typeface="Unbounded SemiBold"/>
              <a:buNone/>
              <a:defRPr sz="2400">
                <a:latin typeface="Unbounded SemiBold"/>
                <a:ea typeface="Unbounded SemiBold"/>
                <a:cs typeface="Unbounded SemiBold"/>
                <a:sym typeface="Unbounded SemiBold"/>
              </a:defRPr>
            </a:lvl8pPr>
            <a:lvl9pPr lvl="8" algn="ctr" rtl="0">
              <a:lnSpc>
                <a:spcPct val="100000"/>
              </a:lnSpc>
              <a:spcBef>
                <a:spcPts val="0"/>
              </a:spcBef>
              <a:spcAft>
                <a:spcPts val="0"/>
              </a:spcAft>
              <a:buSzPts val="2400"/>
              <a:buFont typeface="Unbounded SemiBold"/>
              <a:buNone/>
              <a:defRPr sz="2400">
                <a:latin typeface="Unbounded SemiBold"/>
                <a:ea typeface="Unbounded SemiBold"/>
                <a:cs typeface="Unbounded SemiBold"/>
                <a:sym typeface="Unbounded SemiBold"/>
              </a:defRPr>
            </a:lvl9pPr>
          </a:lstStyle>
          <a:p>
            <a:endParaRPr/>
          </a:p>
        </p:txBody>
      </p:sp>
      <p:sp>
        <p:nvSpPr>
          <p:cNvPr id="66" name="Google Shape;66;p5"/>
          <p:cNvSpPr txBox="1">
            <a:spLocks noGrp="1"/>
          </p:cNvSpPr>
          <p:nvPr>
            <p:ph type="subTitle" idx="4"/>
          </p:nvPr>
        </p:nvSpPr>
        <p:spPr>
          <a:xfrm>
            <a:off x="1526214" y="3051950"/>
            <a:ext cx="2681700" cy="795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Unbounded SemiBold"/>
              <a:buNone/>
              <a:defRPr sz="2400">
                <a:solidFill>
                  <a:schemeClr val="dk1"/>
                </a:solidFill>
                <a:latin typeface="Unbounded SemiBold"/>
                <a:ea typeface="Unbounded SemiBold"/>
                <a:cs typeface="Unbounded SemiBold"/>
                <a:sym typeface="Unbounded SemiBold"/>
              </a:defRPr>
            </a:lvl1pPr>
            <a:lvl2pPr lvl="1" algn="ctr" rtl="0">
              <a:lnSpc>
                <a:spcPct val="100000"/>
              </a:lnSpc>
              <a:spcBef>
                <a:spcPts val="0"/>
              </a:spcBef>
              <a:spcAft>
                <a:spcPts val="0"/>
              </a:spcAft>
              <a:buSzPts val="2400"/>
              <a:buFont typeface="Unbounded SemiBold"/>
              <a:buNone/>
              <a:defRPr sz="2400">
                <a:latin typeface="Unbounded SemiBold"/>
                <a:ea typeface="Unbounded SemiBold"/>
                <a:cs typeface="Unbounded SemiBold"/>
                <a:sym typeface="Unbounded SemiBold"/>
              </a:defRPr>
            </a:lvl2pPr>
            <a:lvl3pPr lvl="2" algn="ctr" rtl="0">
              <a:lnSpc>
                <a:spcPct val="100000"/>
              </a:lnSpc>
              <a:spcBef>
                <a:spcPts val="0"/>
              </a:spcBef>
              <a:spcAft>
                <a:spcPts val="0"/>
              </a:spcAft>
              <a:buSzPts val="2400"/>
              <a:buFont typeface="Unbounded SemiBold"/>
              <a:buNone/>
              <a:defRPr sz="2400">
                <a:latin typeface="Unbounded SemiBold"/>
                <a:ea typeface="Unbounded SemiBold"/>
                <a:cs typeface="Unbounded SemiBold"/>
                <a:sym typeface="Unbounded SemiBold"/>
              </a:defRPr>
            </a:lvl3pPr>
            <a:lvl4pPr lvl="3" algn="ctr" rtl="0">
              <a:lnSpc>
                <a:spcPct val="100000"/>
              </a:lnSpc>
              <a:spcBef>
                <a:spcPts val="0"/>
              </a:spcBef>
              <a:spcAft>
                <a:spcPts val="0"/>
              </a:spcAft>
              <a:buSzPts val="2400"/>
              <a:buFont typeface="Unbounded SemiBold"/>
              <a:buNone/>
              <a:defRPr sz="2400">
                <a:latin typeface="Unbounded SemiBold"/>
                <a:ea typeface="Unbounded SemiBold"/>
                <a:cs typeface="Unbounded SemiBold"/>
                <a:sym typeface="Unbounded SemiBold"/>
              </a:defRPr>
            </a:lvl4pPr>
            <a:lvl5pPr lvl="4" algn="ctr" rtl="0">
              <a:lnSpc>
                <a:spcPct val="100000"/>
              </a:lnSpc>
              <a:spcBef>
                <a:spcPts val="0"/>
              </a:spcBef>
              <a:spcAft>
                <a:spcPts val="0"/>
              </a:spcAft>
              <a:buSzPts val="2400"/>
              <a:buFont typeface="Unbounded SemiBold"/>
              <a:buNone/>
              <a:defRPr sz="2400">
                <a:latin typeface="Unbounded SemiBold"/>
                <a:ea typeface="Unbounded SemiBold"/>
                <a:cs typeface="Unbounded SemiBold"/>
                <a:sym typeface="Unbounded SemiBold"/>
              </a:defRPr>
            </a:lvl5pPr>
            <a:lvl6pPr lvl="5" algn="ctr" rtl="0">
              <a:lnSpc>
                <a:spcPct val="100000"/>
              </a:lnSpc>
              <a:spcBef>
                <a:spcPts val="0"/>
              </a:spcBef>
              <a:spcAft>
                <a:spcPts val="0"/>
              </a:spcAft>
              <a:buSzPts val="2400"/>
              <a:buFont typeface="Unbounded SemiBold"/>
              <a:buNone/>
              <a:defRPr sz="2400">
                <a:latin typeface="Unbounded SemiBold"/>
                <a:ea typeface="Unbounded SemiBold"/>
                <a:cs typeface="Unbounded SemiBold"/>
                <a:sym typeface="Unbounded SemiBold"/>
              </a:defRPr>
            </a:lvl6pPr>
            <a:lvl7pPr lvl="6" algn="ctr" rtl="0">
              <a:lnSpc>
                <a:spcPct val="100000"/>
              </a:lnSpc>
              <a:spcBef>
                <a:spcPts val="0"/>
              </a:spcBef>
              <a:spcAft>
                <a:spcPts val="0"/>
              </a:spcAft>
              <a:buSzPts val="2400"/>
              <a:buFont typeface="Unbounded SemiBold"/>
              <a:buNone/>
              <a:defRPr sz="2400">
                <a:latin typeface="Unbounded SemiBold"/>
                <a:ea typeface="Unbounded SemiBold"/>
                <a:cs typeface="Unbounded SemiBold"/>
                <a:sym typeface="Unbounded SemiBold"/>
              </a:defRPr>
            </a:lvl7pPr>
            <a:lvl8pPr lvl="7" algn="ctr" rtl="0">
              <a:lnSpc>
                <a:spcPct val="100000"/>
              </a:lnSpc>
              <a:spcBef>
                <a:spcPts val="0"/>
              </a:spcBef>
              <a:spcAft>
                <a:spcPts val="0"/>
              </a:spcAft>
              <a:buSzPts val="2400"/>
              <a:buFont typeface="Unbounded SemiBold"/>
              <a:buNone/>
              <a:defRPr sz="2400">
                <a:latin typeface="Unbounded SemiBold"/>
                <a:ea typeface="Unbounded SemiBold"/>
                <a:cs typeface="Unbounded SemiBold"/>
                <a:sym typeface="Unbounded SemiBold"/>
              </a:defRPr>
            </a:lvl8pPr>
            <a:lvl9pPr lvl="8" algn="ctr" rtl="0">
              <a:lnSpc>
                <a:spcPct val="100000"/>
              </a:lnSpc>
              <a:spcBef>
                <a:spcPts val="0"/>
              </a:spcBef>
              <a:spcAft>
                <a:spcPts val="0"/>
              </a:spcAft>
              <a:buSzPts val="2400"/>
              <a:buFont typeface="Unbounded SemiBold"/>
              <a:buNone/>
              <a:defRPr sz="2400">
                <a:latin typeface="Unbounded SemiBold"/>
                <a:ea typeface="Unbounded SemiBold"/>
                <a:cs typeface="Unbounded SemiBold"/>
                <a:sym typeface="Unbounded SemiBold"/>
              </a:defRPr>
            </a:lvl9pPr>
          </a:lstStyle>
          <a:p>
            <a:endParaRPr/>
          </a:p>
        </p:txBody>
      </p:sp>
      <p:grpSp>
        <p:nvGrpSpPr>
          <p:cNvPr id="67" name="Google Shape;67;p5"/>
          <p:cNvGrpSpPr/>
          <p:nvPr/>
        </p:nvGrpSpPr>
        <p:grpSpPr>
          <a:xfrm>
            <a:off x="150" y="2779250"/>
            <a:ext cx="10103250" cy="2785475"/>
            <a:chOff x="150" y="2779250"/>
            <a:chExt cx="10103250" cy="2785475"/>
          </a:xfrm>
        </p:grpSpPr>
        <p:sp>
          <p:nvSpPr>
            <p:cNvPr id="68" name="Google Shape;68;p5"/>
            <p:cNvSpPr/>
            <p:nvPr/>
          </p:nvSpPr>
          <p:spPr>
            <a:xfrm rot="5400000">
              <a:off x="1591200" y="3141175"/>
              <a:ext cx="832500" cy="4014600"/>
            </a:xfrm>
            <a:prstGeom prst="round2SameRect">
              <a:avLst>
                <a:gd name="adj1" fmla="val 50000"/>
                <a:gd name="adj2" fmla="val 0"/>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pinnaker"/>
                <a:ea typeface="Spinnaker"/>
                <a:cs typeface="Spinnaker"/>
                <a:sym typeface="Spinnaker"/>
              </a:endParaRPr>
            </a:p>
          </p:txBody>
        </p:sp>
        <p:sp>
          <p:nvSpPr>
            <p:cNvPr id="69" name="Google Shape;69;p5"/>
            <p:cNvSpPr/>
            <p:nvPr/>
          </p:nvSpPr>
          <p:spPr>
            <a:xfrm rot="-5400000">
              <a:off x="8206500" y="2779250"/>
              <a:ext cx="1896900" cy="1896900"/>
            </a:xfrm>
            <a:prstGeom prst="blockArc">
              <a:avLst>
                <a:gd name="adj1" fmla="val 10800000"/>
                <a:gd name="adj2" fmla="val 21539247"/>
                <a:gd name="adj3" fmla="val 17334"/>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pinnaker"/>
                <a:ea typeface="Spinnaker"/>
                <a:cs typeface="Spinnaker"/>
                <a:sym typeface="Spinnaker"/>
              </a:endParaRPr>
            </a:p>
          </p:txBody>
        </p:sp>
      </p:grpSp>
      <p:grpSp>
        <p:nvGrpSpPr>
          <p:cNvPr id="70" name="Google Shape;70;p5"/>
          <p:cNvGrpSpPr/>
          <p:nvPr/>
        </p:nvGrpSpPr>
        <p:grpSpPr>
          <a:xfrm>
            <a:off x="2" y="156617"/>
            <a:ext cx="10103400" cy="4994633"/>
            <a:chOff x="2" y="156617"/>
            <a:chExt cx="10103400" cy="4994633"/>
          </a:xfrm>
        </p:grpSpPr>
        <p:grpSp>
          <p:nvGrpSpPr>
            <p:cNvPr id="71" name="Google Shape;71;p5"/>
            <p:cNvGrpSpPr/>
            <p:nvPr/>
          </p:nvGrpSpPr>
          <p:grpSpPr>
            <a:xfrm>
              <a:off x="2" y="156617"/>
              <a:ext cx="719987" cy="944360"/>
              <a:chOff x="2" y="156617"/>
              <a:chExt cx="719987" cy="944360"/>
            </a:xfrm>
          </p:grpSpPr>
          <p:pic>
            <p:nvPicPr>
              <p:cNvPr id="72" name="Google Shape;72;p5"/>
              <p:cNvPicPr preferRelativeResize="0"/>
              <p:nvPr/>
            </p:nvPicPr>
            <p:blipFill>
              <a:blip r:embed="rId3">
                <a:alphaModFix/>
              </a:blip>
              <a:stretch>
                <a:fillRect/>
              </a:stretch>
            </p:blipFill>
            <p:spPr>
              <a:xfrm rot="-1083101" flipH="1">
                <a:off x="52781" y="591511"/>
                <a:ext cx="571953" cy="431470"/>
              </a:xfrm>
              <a:prstGeom prst="rect">
                <a:avLst/>
              </a:prstGeom>
              <a:noFill/>
              <a:ln>
                <a:noFill/>
              </a:ln>
            </p:spPr>
          </p:pic>
          <p:pic>
            <p:nvPicPr>
              <p:cNvPr id="73" name="Google Shape;73;p5"/>
              <p:cNvPicPr preferRelativeResize="0"/>
              <p:nvPr/>
            </p:nvPicPr>
            <p:blipFill>
              <a:blip r:embed="rId4">
                <a:alphaModFix/>
              </a:blip>
              <a:stretch>
                <a:fillRect/>
              </a:stretch>
            </p:blipFill>
            <p:spPr>
              <a:xfrm rot="-7447720" flipH="1">
                <a:off x="199687" y="329411"/>
                <a:ext cx="542048" cy="234885"/>
              </a:xfrm>
              <a:prstGeom prst="rect">
                <a:avLst/>
              </a:prstGeom>
              <a:noFill/>
              <a:ln>
                <a:noFill/>
              </a:ln>
            </p:spPr>
          </p:pic>
        </p:grpSp>
        <p:pic>
          <p:nvPicPr>
            <p:cNvPr id="74" name="Google Shape;74;p5"/>
            <p:cNvPicPr preferRelativeResize="0"/>
            <p:nvPr/>
          </p:nvPicPr>
          <p:blipFill>
            <a:blip r:embed="rId5">
              <a:alphaModFix/>
            </a:blip>
            <a:stretch>
              <a:fillRect/>
            </a:stretch>
          </p:blipFill>
          <p:spPr>
            <a:xfrm>
              <a:off x="7896901" y="867925"/>
              <a:ext cx="2206501" cy="4283325"/>
            </a:xfrm>
            <a:prstGeom prst="rect">
              <a:avLst/>
            </a:prstGeom>
            <a:noFill/>
            <a:ln>
              <a:noFill/>
            </a:ln>
            <a:effectLst>
              <a:outerShdw blurRad="57150" dist="47625" dir="5400000" algn="bl" rotWithShape="0">
                <a:schemeClr val="dk1">
                  <a:alpha val="37000"/>
                </a:schemeClr>
              </a:outerShdw>
            </a:effectLst>
          </p:spPr>
        </p:pic>
        <p:grpSp>
          <p:nvGrpSpPr>
            <p:cNvPr id="75" name="Google Shape;75;p5"/>
            <p:cNvGrpSpPr/>
            <p:nvPr/>
          </p:nvGrpSpPr>
          <p:grpSpPr>
            <a:xfrm>
              <a:off x="359837" y="4401391"/>
              <a:ext cx="1102438" cy="577167"/>
              <a:chOff x="359837" y="4401391"/>
              <a:chExt cx="1102438" cy="577167"/>
            </a:xfrm>
          </p:grpSpPr>
          <p:pic>
            <p:nvPicPr>
              <p:cNvPr id="76" name="Google Shape;76;p5"/>
              <p:cNvPicPr preferRelativeResize="0"/>
              <p:nvPr/>
            </p:nvPicPr>
            <p:blipFill>
              <a:blip r:embed="rId6">
                <a:alphaModFix/>
              </a:blip>
              <a:stretch>
                <a:fillRect/>
              </a:stretch>
            </p:blipFill>
            <p:spPr>
              <a:xfrm rot="-1954086">
                <a:off x="374372" y="4563986"/>
                <a:ext cx="677713" cy="251976"/>
              </a:xfrm>
              <a:prstGeom prst="rect">
                <a:avLst/>
              </a:prstGeom>
              <a:noFill/>
              <a:ln>
                <a:noFill/>
              </a:ln>
              <a:effectLst>
                <a:outerShdw blurRad="57150" dist="19050" dir="5400000" algn="bl" rotWithShape="0">
                  <a:schemeClr val="dk1">
                    <a:alpha val="50000"/>
                  </a:schemeClr>
                </a:outerShdw>
              </a:effectLst>
            </p:spPr>
          </p:pic>
          <p:pic>
            <p:nvPicPr>
              <p:cNvPr id="77" name="Google Shape;77;p5"/>
              <p:cNvPicPr preferRelativeResize="0"/>
              <p:nvPr/>
            </p:nvPicPr>
            <p:blipFill>
              <a:blip r:embed="rId4">
                <a:alphaModFix/>
              </a:blip>
              <a:stretch>
                <a:fillRect/>
              </a:stretch>
            </p:blipFill>
            <p:spPr>
              <a:xfrm>
                <a:off x="696650" y="4726568"/>
                <a:ext cx="765624" cy="251972"/>
              </a:xfrm>
              <a:prstGeom prst="rect">
                <a:avLst/>
              </a:prstGeom>
              <a:noFill/>
              <a:ln>
                <a:noFill/>
              </a:ln>
              <a:effectLst>
                <a:outerShdw blurRad="57150" dist="19050" dir="5400000" algn="bl" rotWithShape="0">
                  <a:schemeClr val="dk1">
                    <a:alpha val="50000"/>
                  </a:schemeClr>
                </a:outerShdw>
              </a:effectLst>
            </p:spPr>
          </p:pic>
        </p:gr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8"/>
        <p:cNvGrpSpPr/>
        <p:nvPr/>
      </p:nvGrpSpPr>
      <p:grpSpPr>
        <a:xfrm>
          <a:off x="0" y="0"/>
          <a:ext cx="0" cy="0"/>
          <a:chOff x="0" y="0"/>
          <a:chExt cx="0" cy="0"/>
        </a:xfrm>
      </p:grpSpPr>
      <p:pic>
        <p:nvPicPr>
          <p:cNvPr id="79" name="Google Shape;79;p6"/>
          <p:cNvPicPr preferRelativeResize="0"/>
          <p:nvPr/>
        </p:nvPicPr>
        <p:blipFill>
          <a:blip r:embed="rId2">
            <a:alphaModFix/>
          </a:blip>
          <a:stretch>
            <a:fillRect/>
          </a:stretch>
        </p:blipFill>
        <p:spPr>
          <a:xfrm flipH="1">
            <a:off x="-61087" y="-34362"/>
            <a:ext cx="9266174" cy="5212224"/>
          </a:xfrm>
          <a:prstGeom prst="rect">
            <a:avLst/>
          </a:prstGeom>
          <a:noFill/>
          <a:ln>
            <a:noFill/>
          </a:ln>
        </p:spPr>
      </p:pic>
      <p:sp>
        <p:nvSpPr>
          <p:cNvPr id="80" name="Google Shape;80;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81" name="Google Shape;81;p6"/>
          <p:cNvGrpSpPr/>
          <p:nvPr/>
        </p:nvGrpSpPr>
        <p:grpSpPr>
          <a:xfrm>
            <a:off x="5129400" y="4543750"/>
            <a:ext cx="4014600" cy="1205100"/>
            <a:chOff x="5129400" y="4543750"/>
            <a:chExt cx="4014600" cy="1205100"/>
          </a:xfrm>
        </p:grpSpPr>
        <p:sp>
          <p:nvSpPr>
            <p:cNvPr id="82" name="Google Shape;82;p6"/>
            <p:cNvSpPr/>
            <p:nvPr/>
          </p:nvSpPr>
          <p:spPr>
            <a:xfrm rot="-5400000" flipH="1">
              <a:off x="6722850" y="3138775"/>
              <a:ext cx="827700" cy="4014600"/>
            </a:xfrm>
            <a:prstGeom prst="round2SameRect">
              <a:avLst>
                <a:gd name="adj1" fmla="val 50000"/>
                <a:gd name="adj2" fmla="val 0"/>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pinnaker"/>
                <a:ea typeface="Spinnaker"/>
                <a:cs typeface="Spinnaker"/>
                <a:sym typeface="Spinnaker"/>
              </a:endParaRPr>
            </a:p>
          </p:txBody>
        </p:sp>
        <p:sp>
          <p:nvSpPr>
            <p:cNvPr id="83" name="Google Shape;83;p6"/>
            <p:cNvSpPr/>
            <p:nvPr/>
          </p:nvSpPr>
          <p:spPr>
            <a:xfrm flipH="1">
              <a:off x="6209725" y="4543750"/>
              <a:ext cx="1205100" cy="1205100"/>
            </a:xfrm>
            <a:prstGeom prst="blockArc">
              <a:avLst>
                <a:gd name="adj1" fmla="val 10800000"/>
                <a:gd name="adj2" fmla="val 93824"/>
                <a:gd name="adj3" fmla="val 19896"/>
              </a:avLst>
            </a:prstGeom>
            <a:solidFill>
              <a:srgbClr val="B3BB7B">
                <a:alpha val="443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pinnaker"/>
                <a:ea typeface="Spinnaker"/>
                <a:cs typeface="Spinnaker"/>
                <a:sym typeface="Spinnaker"/>
              </a:endParaRPr>
            </a:p>
          </p:txBody>
        </p:sp>
      </p:grpSp>
      <p:grpSp>
        <p:nvGrpSpPr>
          <p:cNvPr id="84" name="Google Shape;84;p6"/>
          <p:cNvGrpSpPr/>
          <p:nvPr/>
        </p:nvGrpSpPr>
        <p:grpSpPr>
          <a:xfrm>
            <a:off x="2" y="156617"/>
            <a:ext cx="9296400" cy="4986881"/>
            <a:chOff x="2" y="156617"/>
            <a:chExt cx="9296400" cy="4986881"/>
          </a:xfrm>
        </p:grpSpPr>
        <p:grpSp>
          <p:nvGrpSpPr>
            <p:cNvPr id="85" name="Google Shape;85;p6"/>
            <p:cNvGrpSpPr/>
            <p:nvPr/>
          </p:nvGrpSpPr>
          <p:grpSpPr>
            <a:xfrm>
              <a:off x="2" y="156617"/>
              <a:ext cx="719987" cy="944360"/>
              <a:chOff x="2" y="156617"/>
              <a:chExt cx="719987" cy="944360"/>
            </a:xfrm>
          </p:grpSpPr>
          <p:pic>
            <p:nvPicPr>
              <p:cNvPr id="86" name="Google Shape;86;p6"/>
              <p:cNvPicPr preferRelativeResize="0"/>
              <p:nvPr/>
            </p:nvPicPr>
            <p:blipFill>
              <a:blip r:embed="rId3">
                <a:alphaModFix/>
              </a:blip>
              <a:stretch>
                <a:fillRect/>
              </a:stretch>
            </p:blipFill>
            <p:spPr>
              <a:xfrm rot="-1083101" flipH="1">
                <a:off x="52781" y="591511"/>
                <a:ext cx="571953" cy="431470"/>
              </a:xfrm>
              <a:prstGeom prst="rect">
                <a:avLst/>
              </a:prstGeom>
              <a:noFill/>
              <a:ln>
                <a:noFill/>
              </a:ln>
              <a:effectLst>
                <a:outerShdw blurRad="57150" dist="19050" dir="5400000" algn="bl" rotWithShape="0">
                  <a:schemeClr val="dk1">
                    <a:alpha val="50000"/>
                  </a:schemeClr>
                </a:outerShdw>
              </a:effectLst>
            </p:spPr>
          </p:pic>
          <p:pic>
            <p:nvPicPr>
              <p:cNvPr id="87" name="Google Shape;87;p6"/>
              <p:cNvPicPr preferRelativeResize="0"/>
              <p:nvPr/>
            </p:nvPicPr>
            <p:blipFill>
              <a:blip r:embed="rId4">
                <a:alphaModFix/>
              </a:blip>
              <a:stretch>
                <a:fillRect/>
              </a:stretch>
            </p:blipFill>
            <p:spPr>
              <a:xfrm rot="-7447720" flipH="1">
                <a:off x="199687" y="329411"/>
                <a:ext cx="542048" cy="234885"/>
              </a:xfrm>
              <a:prstGeom prst="rect">
                <a:avLst/>
              </a:prstGeom>
              <a:noFill/>
              <a:ln>
                <a:noFill/>
              </a:ln>
              <a:effectLst>
                <a:outerShdw blurRad="57150" dist="19050" dir="5400000" algn="bl" rotWithShape="0">
                  <a:schemeClr val="dk1">
                    <a:alpha val="50000"/>
                  </a:schemeClr>
                </a:outerShdw>
              </a:effectLst>
            </p:spPr>
          </p:pic>
        </p:grpSp>
        <p:pic>
          <p:nvPicPr>
            <p:cNvPr id="88" name="Google Shape;88;p6"/>
            <p:cNvPicPr preferRelativeResize="0"/>
            <p:nvPr/>
          </p:nvPicPr>
          <p:blipFill>
            <a:blip r:embed="rId5">
              <a:alphaModFix/>
            </a:blip>
            <a:stretch>
              <a:fillRect/>
            </a:stretch>
          </p:blipFill>
          <p:spPr>
            <a:xfrm>
              <a:off x="8234451" y="3225800"/>
              <a:ext cx="1061951" cy="1917698"/>
            </a:xfrm>
            <a:prstGeom prst="rect">
              <a:avLst/>
            </a:prstGeom>
            <a:noFill/>
            <a:ln>
              <a:noFill/>
            </a:ln>
            <a:effectLst>
              <a:outerShdw blurRad="57150" dist="19050" dir="5400000" algn="bl" rotWithShape="0">
                <a:schemeClr val="dk1">
                  <a:alpha val="50000"/>
                </a:schemeClr>
              </a:outerShdw>
            </a:effectLst>
          </p:spPr>
        </p:pic>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01"/>
        <p:cNvGrpSpPr/>
        <p:nvPr/>
      </p:nvGrpSpPr>
      <p:grpSpPr>
        <a:xfrm>
          <a:off x="0" y="0"/>
          <a:ext cx="0" cy="0"/>
          <a:chOff x="0" y="0"/>
          <a:chExt cx="0" cy="0"/>
        </a:xfrm>
      </p:grpSpPr>
      <p:pic>
        <p:nvPicPr>
          <p:cNvPr id="102" name="Google Shape;102;p8"/>
          <p:cNvPicPr preferRelativeResize="0"/>
          <p:nvPr/>
        </p:nvPicPr>
        <p:blipFill>
          <a:blip r:embed="rId2">
            <a:alphaModFix/>
          </a:blip>
          <a:stretch>
            <a:fillRect/>
          </a:stretch>
        </p:blipFill>
        <p:spPr>
          <a:xfrm>
            <a:off x="-61087" y="-34362"/>
            <a:ext cx="9266174" cy="5212224"/>
          </a:xfrm>
          <a:prstGeom prst="rect">
            <a:avLst/>
          </a:prstGeom>
          <a:noFill/>
          <a:ln>
            <a:noFill/>
          </a:ln>
        </p:spPr>
      </p:pic>
      <p:sp>
        <p:nvSpPr>
          <p:cNvPr id="103" name="Google Shape;103;p8"/>
          <p:cNvSpPr txBox="1">
            <a:spLocks noGrp="1"/>
          </p:cNvSpPr>
          <p:nvPr>
            <p:ph type="title"/>
          </p:nvPr>
        </p:nvSpPr>
        <p:spPr>
          <a:xfrm>
            <a:off x="1768550" y="1714500"/>
            <a:ext cx="5607000" cy="17145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grpSp>
        <p:nvGrpSpPr>
          <p:cNvPr id="104" name="Google Shape;104;p8"/>
          <p:cNvGrpSpPr/>
          <p:nvPr/>
        </p:nvGrpSpPr>
        <p:grpSpPr>
          <a:xfrm>
            <a:off x="-421050" y="0"/>
            <a:ext cx="10524450" cy="5564725"/>
            <a:chOff x="-421050" y="0"/>
            <a:chExt cx="10524450" cy="5564725"/>
          </a:xfrm>
        </p:grpSpPr>
        <p:sp>
          <p:nvSpPr>
            <p:cNvPr id="105" name="Google Shape;105;p8"/>
            <p:cNvSpPr/>
            <p:nvPr/>
          </p:nvSpPr>
          <p:spPr>
            <a:xfrm rot="10800000">
              <a:off x="-421050" y="0"/>
              <a:ext cx="916800" cy="2325600"/>
            </a:xfrm>
            <a:prstGeom prst="round2SameRect">
              <a:avLst>
                <a:gd name="adj1" fmla="val 50000"/>
                <a:gd name="adj2" fmla="val 0"/>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pinnaker"/>
                <a:ea typeface="Spinnaker"/>
                <a:cs typeface="Spinnaker"/>
                <a:sym typeface="Spinnaker"/>
              </a:endParaRPr>
            </a:p>
          </p:txBody>
        </p:sp>
        <p:sp>
          <p:nvSpPr>
            <p:cNvPr id="106" name="Google Shape;106;p8"/>
            <p:cNvSpPr/>
            <p:nvPr/>
          </p:nvSpPr>
          <p:spPr>
            <a:xfrm rot="5400000">
              <a:off x="1591200" y="3141175"/>
              <a:ext cx="832500" cy="4014600"/>
            </a:xfrm>
            <a:prstGeom prst="round2SameRect">
              <a:avLst>
                <a:gd name="adj1" fmla="val 50000"/>
                <a:gd name="adj2" fmla="val 0"/>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pinnaker"/>
                <a:ea typeface="Spinnaker"/>
                <a:cs typeface="Spinnaker"/>
                <a:sym typeface="Spinnaker"/>
              </a:endParaRPr>
            </a:p>
          </p:txBody>
        </p:sp>
        <p:sp>
          <p:nvSpPr>
            <p:cNvPr id="107" name="Google Shape;107;p8"/>
            <p:cNvSpPr/>
            <p:nvPr/>
          </p:nvSpPr>
          <p:spPr>
            <a:xfrm rot="-5400000">
              <a:off x="8206500" y="2779250"/>
              <a:ext cx="1896900" cy="1896900"/>
            </a:xfrm>
            <a:prstGeom prst="blockArc">
              <a:avLst>
                <a:gd name="adj1" fmla="val 10800000"/>
                <a:gd name="adj2" fmla="val 21539247"/>
                <a:gd name="adj3" fmla="val 17334"/>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pinnaker"/>
                <a:ea typeface="Spinnaker"/>
                <a:cs typeface="Spinnaker"/>
                <a:sym typeface="Spinnaker"/>
              </a:endParaRPr>
            </a:p>
          </p:txBody>
        </p:sp>
      </p:grpSp>
      <p:grpSp>
        <p:nvGrpSpPr>
          <p:cNvPr id="108" name="Google Shape;108;p8"/>
          <p:cNvGrpSpPr/>
          <p:nvPr/>
        </p:nvGrpSpPr>
        <p:grpSpPr>
          <a:xfrm>
            <a:off x="-148218" y="81904"/>
            <a:ext cx="10251619" cy="5069347"/>
            <a:chOff x="-148218" y="81904"/>
            <a:chExt cx="10251619" cy="5069347"/>
          </a:xfrm>
        </p:grpSpPr>
        <p:pic>
          <p:nvPicPr>
            <p:cNvPr id="109" name="Google Shape;109;p8"/>
            <p:cNvPicPr preferRelativeResize="0"/>
            <p:nvPr/>
          </p:nvPicPr>
          <p:blipFill>
            <a:blip r:embed="rId3">
              <a:alphaModFix/>
            </a:blip>
            <a:stretch>
              <a:fillRect/>
            </a:stretch>
          </p:blipFill>
          <p:spPr>
            <a:xfrm>
              <a:off x="7896901" y="867925"/>
              <a:ext cx="2206501" cy="4283325"/>
            </a:xfrm>
            <a:prstGeom prst="rect">
              <a:avLst/>
            </a:prstGeom>
            <a:noFill/>
            <a:ln>
              <a:noFill/>
            </a:ln>
            <a:effectLst>
              <a:outerShdw blurRad="57150" dist="47625" dir="5400000" algn="bl" rotWithShape="0">
                <a:schemeClr val="dk1">
                  <a:alpha val="37000"/>
                </a:schemeClr>
              </a:outerShdw>
            </a:effectLst>
          </p:spPr>
        </p:pic>
        <p:grpSp>
          <p:nvGrpSpPr>
            <p:cNvPr id="110" name="Google Shape;110;p8"/>
            <p:cNvGrpSpPr/>
            <p:nvPr/>
          </p:nvGrpSpPr>
          <p:grpSpPr>
            <a:xfrm>
              <a:off x="359837" y="4401391"/>
              <a:ext cx="1102438" cy="577167"/>
              <a:chOff x="359837" y="4401391"/>
              <a:chExt cx="1102438" cy="577167"/>
            </a:xfrm>
          </p:grpSpPr>
          <p:pic>
            <p:nvPicPr>
              <p:cNvPr id="111" name="Google Shape;111;p8"/>
              <p:cNvPicPr preferRelativeResize="0"/>
              <p:nvPr/>
            </p:nvPicPr>
            <p:blipFill>
              <a:blip r:embed="rId4">
                <a:alphaModFix/>
              </a:blip>
              <a:stretch>
                <a:fillRect/>
              </a:stretch>
            </p:blipFill>
            <p:spPr>
              <a:xfrm rot="-1954086">
                <a:off x="374372" y="4563986"/>
                <a:ext cx="677713" cy="251976"/>
              </a:xfrm>
              <a:prstGeom prst="rect">
                <a:avLst/>
              </a:prstGeom>
              <a:noFill/>
              <a:ln>
                <a:noFill/>
              </a:ln>
              <a:effectLst>
                <a:outerShdw blurRad="57150" dist="19050" dir="5400000" algn="bl" rotWithShape="0">
                  <a:schemeClr val="dk1">
                    <a:alpha val="50000"/>
                  </a:schemeClr>
                </a:outerShdw>
              </a:effectLst>
            </p:spPr>
          </p:pic>
          <p:pic>
            <p:nvPicPr>
              <p:cNvPr id="112" name="Google Shape;112;p8"/>
              <p:cNvPicPr preferRelativeResize="0"/>
              <p:nvPr/>
            </p:nvPicPr>
            <p:blipFill>
              <a:blip r:embed="rId5">
                <a:alphaModFix/>
              </a:blip>
              <a:stretch>
                <a:fillRect/>
              </a:stretch>
            </p:blipFill>
            <p:spPr>
              <a:xfrm>
                <a:off x="696650" y="4726568"/>
                <a:ext cx="765624" cy="251972"/>
              </a:xfrm>
              <a:prstGeom prst="rect">
                <a:avLst/>
              </a:prstGeom>
              <a:noFill/>
              <a:ln>
                <a:noFill/>
              </a:ln>
              <a:effectLst>
                <a:outerShdw blurRad="57150" dist="19050" dir="5400000" algn="bl" rotWithShape="0">
                  <a:schemeClr val="dk1">
                    <a:alpha val="50000"/>
                  </a:schemeClr>
                </a:outerShdw>
              </a:effectLst>
            </p:spPr>
          </p:pic>
        </p:grpSp>
        <p:grpSp>
          <p:nvGrpSpPr>
            <p:cNvPr id="113" name="Google Shape;113;p8"/>
            <p:cNvGrpSpPr/>
            <p:nvPr/>
          </p:nvGrpSpPr>
          <p:grpSpPr>
            <a:xfrm>
              <a:off x="-148218" y="81904"/>
              <a:ext cx="1188426" cy="1227668"/>
              <a:chOff x="-7843" y="83454"/>
              <a:chExt cx="1188426" cy="1227668"/>
            </a:xfrm>
          </p:grpSpPr>
          <p:pic>
            <p:nvPicPr>
              <p:cNvPr id="114" name="Google Shape;114;p8"/>
              <p:cNvPicPr preferRelativeResize="0"/>
              <p:nvPr/>
            </p:nvPicPr>
            <p:blipFill>
              <a:blip r:embed="rId6">
                <a:alphaModFix/>
              </a:blip>
              <a:stretch>
                <a:fillRect/>
              </a:stretch>
            </p:blipFill>
            <p:spPr>
              <a:xfrm rot="-857809">
                <a:off x="109641" y="169409"/>
                <a:ext cx="771094" cy="597513"/>
              </a:xfrm>
              <a:prstGeom prst="rect">
                <a:avLst/>
              </a:prstGeom>
              <a:noFill/>
              <a:ln>
                <a:noFill/>
              </a:ln>
              <a:effectLst>
                <a:outerShdw blurRad="57150" dist="19050" dir="5400000" algn="bl" rotWithShape="0">
                  <a:schemeClr val="dk1">
                    <a:alpha val="67000"/>
                  </a:schemeClr>
                </a:outerShdw>
              </a:effectLst>
            </p:spPr>
          </p:pic>
          <p:pic>
            <p:nvPicPr>
              <p:cNvPr id="115" name="Google Shape;115;p8"/>
              <p:cNvPicPr preferRelativeResize="0"/>
              <p:nvPr/>
            </p:nvPicPr>
            <p:blipFill>
              <a:blip r:embed="rId4">
                <a:alphaModFix/>
              </a:blip>
              <a:stretch>
                <a:fillRect/>
              </a:stretch>
            </p:blipFill>
            <p:spPr>
              <a:xfrm rot="-1954086">
                <a:off x="488335" y="667711"/>
                <a:ext cx="677713" cy="251976"/>
              </a:xfrm>
              <a:prstGeom prst="rect">
                <a:avLst/>
              </a:prstGeom>
              <a:noFill/>
              <a:ln>
                <a:noFill/>
              </a:ln>
              <a:effectLst>
                <a:outerShdw blurRad="57150" dist="19050" dir="5400000" algn="bl" rotWithShape="0">
                  <a:schemeClr val="dk1">
                    <a:alpha val="67000"/>
                  </a:schemeClr>
                </a:outerShdw>
              </a:effectLst>
            </p:spPr>
          </p:pic>
          <p:pic>
            <p:nvPicPr>
              <p:cNvPr id="116" name="Google Shape;116;p8"/>
              <p:cNvPicPr preferRelativeResize="0"/>
              <p:nvPr/>
            </p:nvPicPr>
            <p:blipFill>
              <a:blip r:embed="rId5">
                <a:alphaModFix/>
              </a:blip>
              <a:stretch>
                <a:fillRect/>
              </a:stretch>
            </p:blipFill>
            <p:spPr>
              <a:xfrm rot="2837188">
                <a:off x="-38412" y="818404"/>
                <a:ext cx="765623" cy="251971"/>
              </a:xfrm>
              <a:prstGeom prst="rect">
                <a:avLst/>
              </a:prstGeom>
              <a:noFill/>
              <a:ln>
                <a:noFill/>
              </a:ln>
              <a:effectLst>
                <a:outerShdw blurRad="57150" dist="19050" dir="5400000" algn="bl" rotWithShape="0">
                  <a:schemeClr val="dk1">
                    <a:alpha val="67000"/>
                  </a:schemeClr>
                </a:outerShdw>
              </a:effectLst>
            </p:spPr>
          </p:pic>
        </p:gr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35"/>
        <p:cNvGrpSpPr/>
        <p:nvPr/>
      </p:nvGrpSpPr>
      <p:grpSpPr>
        <a:xfrm>
          <a:off x="0" y="0"/>
          <a:ext cx="0" cy="0"/>
          <a:chOff x="0" y="0"/>
          <a:chExt cx="0" cy="0"/>
        </a:xfrm>
      </p:grpSpPr>
      <p:pic>
        <p:nvPicPr>
          <p:cNvPr id="136" name="Google Shape;136;p11"/>
          <p:cNvPicPr preferRelativeResize="0"/>
          <p:nvPr/>
        </p:nvPicPr>
        <p:blipFill>
          <a:blip r:embed="rId2">
            <a:alphaModFix/>
          </a:blip>
          <a:stretch>
            <a:fillRect/>
          </a:stretch>
        </p:blipFill>
        <p:spPr>
          <a:xfrm flipH="1">
            <a:off x="-61087" y="-34362"/>
            <a:ext cx="9266174" cy="5212224"/>
          </a:xfrm>
          <a:prstGeom prst="rect">
            <a:avLst/>
          </a:prstGeom>
          <a:noFill/>
          <a:ln>
            <a:noFill/>
          </a:ln>
        </p:spPr>
      </p:pic>
      <p:sp>
        <p:nvSpPr>
          <p:cNvPr id="137" name="Google Shape;137;p11"/>
          <p:cNvSpPr txBox="1">
            <a:spLocks noGrp="1"/>
          </p:cNvSpPr>
          <p:nvPr>
            <p:ph type="title" hasCustomPrompt="1"/>
          </p:nvPr>
        </p:nvSpPr>
        <p:spPr>
          <a:xfrm>
            <a:off x="1284000" y="1814900"/>
            <a:ext cx="6576000" cy="10815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6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138" name="Google Shape;138;p11"/>
          <p:cNvSpPr txBox="1">
            <a:spLocks noGrp="1"/>
          </p:cNvSpPr>
          <p:nvPr>
            <p:ph type="subTitle" idx="1"/>
          </p:nvPr>
        </p:nvSpPr>
        <p:spPr>
          <a:xfrm>
            <a:off x="1284000" y="2896600"/>
            <a:ext cx="6576000" cy="432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grpSp>
        <p:nvGrpSpPr>
          <p:cNvPr id="139" name="Google Shape;139;p11"/>
          <p:cNvGrpSpPr/>
          <p:nvPr/>
        </p:nvGrpSpPr>
        <p:grpSpPr>
          <a:xfrm>
            <a:off x="-601700" y="-872075"/>
            <a:ext cx="10705100" cy="5548225"/>
            <a:chOff x="-601700" y="-872075"/>
            <a:chExt cx="10705100" cy="5548225"/>
          </a:xfrm>
        </p:grpSpPr>
        <p:sp>
          <p:nvSpPr>
            <p:cNvPr id="140" name="Google Shape;140;p11"/>
            <p:cNvSpPr/>
            <p:nvPr/>
          </p:nvSpPr>
          <p:spPr>
            <a:xfrm rot="-5400000">
              <a:off x="8206500" y="2779250"/>
              <a:ext cx="1896900" cy="1896900"/>
            </a:xfrm>
            <a:prstGeom prst="blockArc">
              <a:avLst>
                <a:gd name="adj1" fmla="val 10800000"/>
                <a:gd name="adj2" fmla="val 21596677"/>
                <a:gd name="adj3" fmla="val 11819"/>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pinnaker"/>
                <a:ea typeface="Spinnaker"/>
                <a:cs typeface="Spinnaker"/>
                <a:sym typeface="Spinnaker"/>
              </a:endParaRPr>
            </a:p>
          </p:txBody>
        </p:sp>
        <p:grpSp>
          <p:nvGrpSpPr>
            <p:cNvPr id="141" name="Google Shape;141;p11"/>
            <p:cNvGrpSpPr/>
            <p:nvPr/>
          </p:nvGrpSpPr>
          <p:grpSpPr>
            <a:xfrm rot="5400000">
              <a:off x="-2006450" y="1404750"/>
              <a:ext cx="4014600" cy="1205100"/>
              <a:chOff x="150" y="4543750"/>
              <a:chExt cx="4014600" cy="1205100"/>
            </a:xfrm>
          </p:grpSpPr>
          <p:sp>
            <p:nvSpPr>
              <p:cNvPr id="142" name="Google Shape;142;p11"/>
              <p:cNvSpPr/>
              <p:nvPr/>
            </p:nvSpPr>
            <p:spPr>
              <a:xfrm rot="5400000">
                <a:off x="1622250" y="3110125"/>
                <a:ext cx="770400" cy="4014600"/>
              </a:xfrm>
              <a:prstGeom prst="round2SameRect">
                <a:avLst>
                  <a:gd name="adj1" fmla="val 50000"/>
                  <a:gd name="adj2" fmla="val 0"/>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pinnaker"/>
                  <a:ea typeface="Spinnaker"/>
                  <a:cs typeface="Spinnaker"/>
                  <a:sym typeface="Spinnaker"/>
                </a:endParaRPr>
              </a:p>
            </p:txBody>
          </p:sp>
          <p:sp>
            <p:nvSpPr>
              <p:cNvPr id="143" name="Google Shape;143;p11"/>
              <p:cNvSpPr/>
              <p:nvPr/>
            </p:nvSpPr>
            <p:spPr>
              <a:xfrm>
                <a:off x="262475" y="4543750"/>
                <a:ext cx="1205100" cy="1205100"/>
              </a:xfrm>
              <a:prstGeom prst="blockArc">
                <a:avLst>
                  <a:gd name="adj1" fmla="val 10800000"/>
                  <a:gd name="adj2" fmla="val 93824"/>
                  <a:gd name="adj3" fmla="val 19896"/>
                </a:avLst>
              </a:prstGeom>
              <a:solidFill>
                <a:srgbClr val="B3BB7B">
                  <a:alpha val="443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pinnaker"/>
                  <a:ea typeface="Spinnaker"/>
                  <a:cs typeface="Spinnaker"/>
                  <a:sym typeface="Spinnaker"/>
                </a:endParaRPr>
              </a:p>
            </p:txBody>
          </p:sp>
        </p:grpSp>
        <p:grpSp>
          <p:nvGrpSpPr>
            <p:cNvPr id="144" name="Google Shape;144;p11"/>
            <p:cNvGrpSpPr/>
            <p:nvPr/>
          </p:nvGrpSpPr>
          <p:grpSpPr>
            <a:xfrm>
              <a:off x="6148925" y="-872075"/>
              <a:ext cx="2489300" cy="1740000"/>
              <a:chOff x="6148925" y="-872075"/>
              <a:chExt cx="2489300" cy="1740000"/>
            </a:xfrm>
          </p:grpSpPr>
          <p:sp>
            <p:nvSpPr>
              <p:cNvPr id="145" name="Google Shape;145;p11"/>
              <p:cNvSpPr/>
              <p:nvPr/>
            </p:nvSpPr>
            <p:spPr>
              <a:xfrm>
                <a:off x="6898225" y="-872075"/>
                <a:ext cx="1740000" cy="1740000"/>
              </a:xfrm>
              <a:prstGeom prst="pie">
                <a:avLst>
                  <a:gd name="adj1" fmla="val 0"/>
                  <a:gd name="adj2" fmla="val 10800146"/>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pinnaker"/>
                  <a:ea typeface="Spinnaker"/>
                  <a:cs typeface="Spinnaker"/>
                  <a:sym typeface="Spinnaker"/>
                </a:endParaRPr>
              </a:p>
            </p:txBody>
          </p:sp>
          <p:sp>
            <p:nvSpPr>
              <p:cNvPr id="146" name="Google Shape;146;p11"/>
              <p:cNvSpPr/>
              <p:nvPr/>
            </p:nvSpPr>
            <p:spPr>
              <a:xfrm rot="10800000">
                <a:off x="6148925" y="-604625"/>
                <a:ext cx="1205100" cy="1205100"/>
              </a:xfrm>
              <a:prstGeom prst="blockArc">
                <a:avLst>
                  <a:gd name="adj1" fmla="val 10800000"/>
                  <a:gd name="adj2" fmla="val 108721"/>
                  <a:gd name="adj3" fmla="val 22117"/>
                </a:avLst>
              </a:prstGeom>
              <a:solidFill>
                <a:srgbClr val="B3BB7B">
                  <a:alpha val="443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pinnaker"/>
                  <a:ea typeface="Spinnaker"/>
                  <a:cs typeface="Spinnaker"/>
                  <a:sym typeface="Spinnaker"/>
                </a:endParaRPr>
              </a:p>
            </p:txBody>
          </p:sp>
        </p:grpSp>
      </p:grpSp>
      <p:grpSp>
        <p:nvGrpSpPr>
          <p:cNvPr id="147" name="Google Shape;147;p11"/>
          <p:cNvGrpSpPr/>
          <p:nvPr/>
        </p:nvGrpSpPr>
        <p:grpSpPr>
          <a:xfrm>
            <a:off x="-100888" y="2838714"/>
            <a:ext cx="9155766" cy="2341969"/>
            <a:chOff x="-100888" y="2838714"/>
            <a:chExt cx="9155766" cy="2341969"/>
          </a:xfrm>
        </p:grpSpPr>
        <p:grpSp>
          <p:nvGrpSpPr>
            <p:cNvPr id="148" name="Google Shape;148;p11"/>
            <p:cNvGrpSpPr/>
            <p:nvPr/>
          </p:nvGrpSpPr>
          <p:grpSpPr>
            <a:xfrm>
              <a:off x="8206512" y="4230524"/>
              <a:ext cx="848365" cy="950159"/>
              <a:chOff x="41662" y="277999"/>
              <a:chExt cx="848365" cy="950159"/>
            </a:xfrm>
          </p:grpSpPr>
          <p:pic>
            <p:nvPicPr>
              <p:cNvPr id="149" name="Google Shape;149;p11"/>
              <p:cNvPicPr preferRelativeResize="0"/>
              <p:nvPr/>
            </p:nvPicPr>
            <p:blipFill>
              <a:blip r:embed="rId3">
                <a:alphaModFix/>
              </a:blip>
              <a:stretch>
                <a:fillRect/>
              </a:stretch>
            </p:blipFill>
            <p:spPr>
              <a:xfrm rot="-1083129" flipH="1">
                <a:off x="101303" y="652430"/>
                <a:ext cx="646323" cy="487587"/>
              </a:xfrm>
              <a:prstGeom prst="rect">
                <a:avLst/>
              </a:prstGeom>
              <a:noFill/>
              <a:ln>
                <a:noFill/>
              </a:ln>
              <a:effectLst>
                <a:outerShdw blurRad="57150" dist="19050" dir="5400000" algn="bl" rotWithShape="0">
                  <a:schemeClr val="dk1">
                    <a:alpha val="50000"/>
                  </a:schemeClr>
                </a:outerShdw>
              </a:effectLst>
            </p:spPr>
          </p:pic>
          <p:pic>
            <p:nvPicPr>
              <p:cNvPr id="150" name="Google Shape;150;p11"/>
              <p:cNvPicPr preferRelativeResize="0"/>
              <p:nvPr/>
            </p:nvPicPr>
            <p:blipFill>
              <a:blip r:embed="rId3">
                <a:alphaModFix/>
              </a:blip>
              <a:stretch>
                <a:fillRect/>
              </a:stretch>
            </p:blipFill>
            <p:spPr>
              <a:xfrm rot="-5826171" flipH="1">
                <a:off x="570466" y="412512"/>
                <a:ext cx="341359" cy="257531"/>
              </a:xfrm>
              <a:prstGeom prst="rect">
                <a:avLst/>
              </a:prstGeom>
              <a:noFill/>
              <a:ln>
                <a:noFill/>
              </a:ln>
              <a:effectLst>
                <a:outerShdw blurRad="57150" dist="19050" dir="5400000" algn="bl" rotWithShape="0">
                  <a:schemeClr val="dk1">
                    <a:alpha val="50000"/>
                  </a:schemeClr>
                </a:outerShdw>
              </a:effectLst>
            </p:spPr>
          </p:pic>
          <p:pic>
            <p:nvPicPr>
              <p:cNvPr id="151" name="Google Shape;151;p11"/>
              <p:cNvPicPr preferRelativeResize="0"/>
              <p:nvPr/>
            </p:nvPicPr>
            <p:blipFill>
              <a:blip r:embed="rId4">
                <a:alphaModFix/>
              </a:blip>
              <a:stretch>
                <a:fillRect/>
              </a:stretch>
            </p:blipFill>
            <p:spPr>
              <a:xfrm rot="-8300824" flipH="1">
                <a:off x="200914" y="402080"/>
                <a:ext cx="447091" cy="193739"/>
              </a:xfrm>
              <a:prstGeom prst="rect">
                <a:avLst/>
              </a:prstGeom>
              <a:noFill/>
              <a:ln>
                <a:noFill/>
              </a:ln>
              <a:effectLst>
                <a:outerShdw blurRad="57150" dist="19050" dir="5400000" algn="bl" rotWithShape="0">
                  <a:schemeClr val="dk1">
                    <a:alpha val="50000"/>
                  </a:schemeClr>
                </a:outerShdw>
              </a:effectLst>
            </p:spPr>
          </p:pic>
        </p:grpSp>
        <p:pic>
          <p:nvPicPr>
            <p:cNvPr id="152" name="Google Shape;152;p11"/>
            <p:cNvPicPr preferRelativeResize="0"/>
            <p:nvPr/>
          </p:nvPicPr>
          <p:blipFill>
            <a:blip r:embed="rId5">
              <a:alphaModFix/>
            </a:blip>
            <a:stretch>
              <a:fillRect/>
            </a:stretch>
          </p:blipFill>
          <p:spPr>
            <a:xfrm>
              <a:off x="-100888" y="2838714"/>
              <a:ext cx="1292850" cy="2334673"/>
            </a:xfrm>
            <a:prstGeom prst="rect">
              <a:avLst/>
            </a:prstGeom>
            <a:noFill/>
            <a:ln>
              <a:noFill/>
            </a:ln>
            <a:effectLst>
              <a:outerShdw blurRad="57150" dist="19050" dir="5400000" algn="bl" rotWithShape="0">
                <a:schemeClr val="dk1">
                  <a:alpha val="50000"/>
                </a:schemeClr>
              </a:outerShdw>
            </a:effectLst>
          </p:spPr>
        </p:pic>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153"/>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ext 1">
  <p:cSld name="CUSTOM_4">
    <p:spTree>
      <p:nvGrpSpPr>
        <p:cNvPr id="1" name="Shape 198"/>
        <p:cNvGrpSpPr/>
        <p:nvPr/>
      </p:nvGrpSpPr>
      <p:grpSpPr>
        <a:xfrm>
          <a:off x="0" y="0"/>
          <a:ext cx="0" cy="0"/>
          <a:chOff x="0" y="0"/>
          <a:chExt cx="0" cy="0"/>
        </a:xfrm>
      </p:grpSpPr>
      <p:pic>
        <p:nvPicPr>
          <p:cNvPr id="199" name="Google Shape;199;p16"/>
          <p:cNvPicPr preferRelativeResize="0"/>
          <p:nvPr/>
        </p:nvPicPr>
        <p:blipFill>
          <a:blip r:embed="rId2">
            <a:alphaModFix/>
          </a:blip>
          <a:stretch>
            <a:fillRect/>
          </a:stretch>
        </p:blipFill>
        <p:spPr>
          <a:xfrm>
            <a:off x="-61087" y="-34362"/>
            <a:ext cx="9266174" cy="5212224"/>
          </a:xfrm>
          <a:prstGeom prst="rect">
            <a:avLst/>
          </a:prstGeom>
          <a:noFill/>
          <a:ln>
            <a:noFill/>
          </a:ln>
        </p:spPr>
      </p:pic>
      <p:sp>
        <p:nvSpPr>
          <p:cNvPr id="200" name="Google Shape;200;p16"/>
          <p:cNvSpPr txBox="1">
            <a:spLocks noGrp="1"/>
          </p:cNvSpPr>
          <p:nvPr>
            <p:ph type="title"/>
          </p:nvPr>
        </p:nvSpPr>
        <p:spPr>
          <a:xfrm>
            <a:off x="900325" y="1526875"/>
            <a:ext cx="3051900" cy="10632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01" name="Google Shape;201;p16"/>
          <p:cNvSpPr txBox="1">
            <a:spLocks noGrp="1"/>
          </p:cNvSpPr>
          <p:nvPr>
            <p:ph type="subTitle" idx="1"/>
          </p:nvPr>
        </p:nvSpPr>
        <p:spPr>
          <a:xfrm>
            <a:off x="900325" y="2590075"/>
            <a:ext cx="3051900" cy="9918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202" name="Google Shape;202;p16"/>
          <p:cNvGrpSpPr/>
          <p:nvPr/>
        </p:nvGrpSpPr>
        <p:grpSpPr>
          <a:xfrm>
            <a:off x="0" y="-859375"/>
            <a:ext cx="9755475" cy="6421100"/>
            <a:chOff x="0" y="-859375"/>
            <a:chExt cx="9755475" cy="6421100"/>
          </a:xfrm>
        </p:grpSpPr>
        <p:sp>
          <p:nvSpPr>
            <p:cNvPr id="203" name="Google Shape;203;p16"/>
            <p:cNvSpPr/>
            <p:nvPr/>
          </p:nvSpPr>
          <p:spPr>
            <a:xfrm rot="-5400000" flipH="1">
              <a:off x="6721950" y="3139675"/>
              <a:ext cx="829500" cy="4014600"/>
            </a:xfrm>
            <a:prstGeom prst="round2SameRect">
              <a:avLst>
                <a:gd name="adj1" fmla="val 50000"/>
                <a:gd name="adj2" fmla="val 0"/>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pinnaker"/>
                <a:ea typeface="Spinnaker"/>
                <a:cs typeface="Spinnaker"/>
                <a:sym typeface="Spinnaker"/>
              </a:endParaRPr>
            </a:p>
          </p:txBody>
        </p:sp>
        <p:grpSp>
          <p:nvGrpSpPr>
            <p:cNvPr id="204" name="Google Shape;204;p16"/>
            <p:cNvGrpSpPr/>
            <p:nvPr/>
          </p:nvGrpSpPr>
          <p:grpSpPr>
            <a:xfrm flipH="1">
              <a:off x="0" y="-859375"/>
              <a:ext cx="2489300" cy="1740000"/>
              <a:chOff x="6148925" y="-872075"/>
              <a:chExt cx="2489300" cy="1740000"/>
            </a:xfrm>
          </p:grpSpPr>
          <p:sp>
            <p:nvSpPr>
              <p:cNvPr id="205" name="Google Shape;205;p16"/>
              <p:cNvSpPr/>
              <p:nvPr/>
            </p:nvSpPr>
            <p:spPr>
              <a:xfrm>
                <a:off x="6898225" y="-872075"/>
                <a:ext cx="1740000" cy="1740000"/>
              </a:xfrm>
              <a:prstGeom prst="pie">
                <a:avLst>
                  <a:gd name="adj1" fmla="val 0"/>
                  <a:gd name="adj2" fmla="val 10800146"/>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pinnaker"/>
                  <a:ea typeface="Spinnaker"/>
                  <a:cs typeface="Spinnaker"/>
                  <a:sym typeface="Spinnaker"/>
                </a:endParaRPr>
              </a:p>
            </p:txBody>
          </p:sp>
          <p:sp>
            <p:nvSpPr>
              <p:cNvPr id="206" name="Google Shape;206;p16"/>
              <p:cNvSpPr/>
              <p:nvPr/>
            </p:nvSpPr>
            <p:spPr>
              <a:xfrm rot="10800000">
                <a:off x="6148925" y="-604625"/>
                <a:ext cx="1205100" cy="1205100"/>
              </a:xfrm>
              <a:prstGeom prst="blockArc">
                <a:avLst>
                  <a:gd name="adj1" fmla="val 10800000"/>
                  <a:gd name="adj2" fmla="val 108721"/>
                  <a:gd name="adj3" fmla="val 22117"/>
                </a:avLst>
              </a:prstGeom>
              <a:solidFill>
                <a:srgbClr val="B3BB7B">
                  <a:alpha val="443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pinnaker"/>
                  <a:ea typeface="Spinnaker"/>
                  <a:cs typeface="Spinnaker"/>
                  <a:sym typeface="Spinnaker"/>
                </a:endParaRPr>
              </a:p>
            </p:txBody>
          </p:sp>
        </p:grpSp>
        <p:sp>
          <p:nvSpPr>
            <p:cNvPr id="207" name="Google Shape;207;p16"/>
            <p:cNvSpPr/>
            <p:nvPr/>
          </p:nvSpPr>
          <p:spPr>
            <a:xfrm rot="-5400000" flipH="1">
              <a:off x="8550375" y="893450"/>
              <a:ext cx="1205100" cy="1205100"/>
            </a:xfrm>
            <a:prstGeom prst="blockArc">
              <a:avLst>
                <a:gd name="adj1" fmla="val 10800000"/>
                <a:gd name="adj2" fmla="val 93824"/>
                <a:gd name="adj3" fmla="val 19896"/>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pinnaker"/>
                <a:ea typeface="Spinnaker"/>
                <a:cs typeface="Spinnaker"/>
                <a:sym typeface="Spinnake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ext 2">
  <p:cSld name="CUSTOM_4_1">
    <p:spTree>
      <p:nvGrpSpPr>
        <p:cNvPr id="1" name="Shape 208"/>
        <p:cNvGrpSpPr/>
        <p:nvPr/>
      </p:nvGrpSpPr>
      <p:grpSpPr>
        <a:xfrm>
          <a:off x="0" y="0"/>
          <a:ext cx="0" cy="0"/>
          <a:chOff x="0" y="0"/>
          <a:chExt cx="0" cy="0"/>
        </a:xfrm>
      </p:grpSpPr>
      <p:pic>
        <p:nvPicPr>
          <p:cNvPr id="209" name="Google Shape;209;p17"/>
          <p:cNvPicPr preferRelativeResize="0"/>
          <p:nvPr/>
        </p:nvPicPr>
        <p:blipFill>
          <a:blip r:embed="rId2">
            <a:alphaModFix/>
          </a:blip>
          <a:stretch>
            <a:fillRect/>
          </a:stretch>
        </p:blipFill>
        <p:spPr>
          <a:xfrm flipH="1">
            <a:off x="-61087" y="-34362"/>
            <a:ext cx="9266174" cy="5212224"/>
          </a:xfrm>
          <a:prstGeom prst="rect">
            <a:avLst/>
          </a:prstGeom>
          <a:noFill/>
          <a:ln>
            <a:noFill/>
          </a:ln>
        </p:spPr>
      </p:pic>
      <p:sp>
        <p:nvSpPr>
          <p:cNvPr id="210" name="Google Shape;210;p17"/>
          <p:cNvSpPr txBox="1">
            <a:spLocks noGrp="1"/>
          </p:cNvSpPr>
          <p:nvPr>
            <p:ph type="title"/>
          </p:nvPr>
        </p:nvSpPr>
        <p:spPr>
          <a:xfrm>
            <a:off x="4856624" y="1396050"/>
            <a:ext cx="3123300" cy="1060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11" name="Google Shape;211;p17"/>
          <p:cNvSpPr txBox="1">
            <a:spLocks noGrp="1"/>
          </p:cNvSpPr>
          <p:nvPr>
            <p:ph type="subTitle" idx="1"/>
          </p:nvPr>
        </p:nvSpPr>
        <p:spPr>
          <a:xfrm>
            <a:off x="4856775" y="2456850"/>
            <a:ext cx="3123300" cy="12906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212" name="Google Shape;212;p17"/>
          <p:cNvGrpSpPr/>
          <p:nvPr/>
        </p:nvGrpSpPr>
        <p:grpSpPr>
          <a:xfrm>
            <a:off x="-601700" y="0"/>
            <a:ext cx="10705100" cy="4676150"/>
            <a:chOff x="-601700" y="0"/>
            <a:chExt cx="10705100" cy="4676150"/>
          </a:xfrm>
        </p:grpSpPr>
        <p:sp>
          <p:nvSpPr>
            <p:cNvPr id="213" name="Google Shape;213;p17"/>
            <p:cNvSpPr/>
            <p:nvPr/>
          </p:nvSpPr>
          <p:spPr>
            <a:xfrm rot="-5400000">
              <a:off x="8206500" y="2779250"/>
              <a:ext cx="1896900" cy="1896900"/>
            </a:xfrm>
            <a:prstGeom prst="blockArc">
              <a:avLst>
                <a:gd name="adj1" fmla="val 10800000"/>
                <a:gd name="adj2" fmla="val 21596677"/>
                <a:gd name="adj3" fmla="val 11819"/>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pinnaker"/>
                <a:ea typeface="Spinnaker"/>
                <a:cs typeface="Spinnaker"/>
                <a:sym typeface="Spinnaker"/>
              </a:endParaRPr>
            </a:p>
          </p:txBody>
        </p:sp>
        <p:grpSp>
          <p:nvGrpSpPr>
            <p:cNvPr id="214" name="Google Shape;214;p17"/>
            <p:cNvGrpSpPr/>
            <p:nvPr/>
          </p:nvGrpSpPr>
          <p:grpSpPr>
            <a:xfrm rot="5400000">
              <a:off x="-2006450" y="1404750"/>
              <a:ext cx="4014600" cy="1205100"/>
              <a:chOff x="150" y="4543750"/>
              <a:chExt cx="4014600" cy="1205100"/>
            </a:xfrm>
          </p:grpSpPr>
          <p:sp>
            <p:nvSpPr>
              <p:cNvPr id="215" name="Google Shape;215;p17"/>
              <p:cNvSpPr/>
              <p:nvPr/>
            </p:nvSpPr>
            <p:spPr>
              <a:xfrm rot="5400000">
                <a:off x="1622250" y="3110125"/>
                <a:ext cx="770400" cy="4014600"/>
              </a:xfrm>
              <a:prstGeom prst="round2SameRect">
                <a:avLst>
                  <a:gd name="adj1" fmla="val 50000"/>
                  <a:gd name="adj2" fmla="val 0"/>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pinnaker"/>
                  <a:ea typeface="Spinnaker"/>
                  <a:cs typeface="Spinnaker"/>
                  <a:sym typeface="Spinnaker"/>
                </a:endParaRPr>
              </a:p>
            </p:txBody>
          </p:sp>
          <p:sp>
            <p:nvSpPr>
              <p:cNvPr id="216" name="Google Shape;216;p17"/>
              <p:cNvSpPr/>
              <p:nvPr/>
            </p:nvSpPr>
            <p:spPr>
              <a:xfrm>
                <a:off x="2283875" y="4543750"/>
                <a:ext cx="1205100" cy="1205100"/>
              </a:xfrm>
              <a:prstGeom prst="blockArc">
                <a:avLst>
                  <a:gd name="adj1" fmla="val 10800000"/>
                  <a:gd name="adj2" fmla="val 93824"/>
                  <a:gd name="adj3" fmla="val 19896"/>
                </a:avLst>
              </a:prstGeom>
              <a:solidFill>
                <a:srgbClr val="B3BB7B">
                  <a:alpha val="443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pinnaker"/>
                  <a:ea typeface="Spinnaker"/>
                  <a:cs typeface="Spinnaker"/>
                  <a:sym typeface="Spinnaker"/>
                </a:endParaRPr>
              </a:p>
            </p:txBody>
          </p:sp>
        </p:grpSp>
      </p:grpSp>
      <p:grpSp>
        <p:nvGrpSpPr>
          <p:cNvPr id="217" name="Google Shape;217;p17"/>
          <p:cNvGrpSpPr/>
          <p:nvPr/>
        </p:nvGrpSpPr>
        <p:grpSpPr>
          <a:xfrm>
            <a:off x="8206512" y="4230524"/>
            <a:ext cx="848365" cy="950159"/>
            <a:chOff x="41662" y="277999"/>
            <a:chExt cx="848365" cy="950159"/>
          </a:xfrm>
        </p:grpSpPr>
        <p:pic>
          <p:nvPicPr>
            <p:cNvPr id="218" name="Google Shape;218;p17"/>
            <p:cNvPicPr preferRelativeResize="0"/>
            <p:nvPr/>
          </p:nvPicPr>
          <p:blipFill>
            <a:blip r:embed="rId3">
              <a:alphaModFix/>
            </a:blip>
            <a:stretch>
              <a:fillRect/>
            </a:stretch>
          </p:blipFill>
          <p:spPr>
            <a:xfrm rot="-1083129" flipH="1">
              <a:off x="101303" y="652430"/>
              <a:ext cx="646323" cy="487587"/>
            </a:xfrm>
            <a:prstGeom prst="rect">
              <a:avLst/>
            </a:prstGeom>
            <a:noFill/>
            <a:ln>
              <a:noFill/>
            </a:ln>
            <a:effectLst>
              <a:outerShdw blurRad="57150" dist="19050" dir="5400000" algn="bl" rotWithShape="0">
                <a:schemeClr val="dk1">
                  <a:alpha val="50000"/>
                </a:schemeClr>
              </a:outerShdw>
            </a:effectLst>
          </p:spPr>
        </p:pic>
        <p:pic>
          <p:nvPicPr>
            <p:cNvPr id="219" name="Google Shape;219;p17"/>
            <p:cNvPicPr preferRelativeResize="0"/>
            <p:nvPr/>
          </p:nvPicPr>
          <p:blipFill>
            <a:blip r:embed="rId3">
              <a:alphaModFix/>
            </a:blip>
            <a:stretch>
              <a:fillRect/>
            </a:stretch>
          </p:blipFill>
          <p:spPr>
            <a:xfrm rot="-5826171" flipH="1">
              <a:off x="570466" y="412512"/>
              <a:ext cx="341359" cy="257531"/>
            </a:xfrm>
            <a:prstGeom prst="rect">
              <a:avLst/>
            </a:prstGeom>
            <a:noFill/>
            <a:ln>
              <a:noFill/>
            </a:ln>
            <a:effectLst>
              <a:outerShdw blurRad="57150" dist="19050" dir="5400000" algn="bl" rotWithShape="0">
                <a:schemeClr val="dk1">
                  <a:alpha val="50000"/>
                </a:schemeClr>
              </a:outerShdw>
            </a:effectLst>
          </p:spPr>
        </p:pic>
        <p:pic>
          <p:nvPicPr>
            <p:cNvPr id="220" name="Google Shape;220;p17"/>
            <p:cNvPicPr preferRelativeResize="0"/>
            <p:nvPr/>
          </p:nvPicPr>
          <p:blipFill>
            <a:blip r:embed="rId4">
              <a:alphaModFix/>
            </a:blip>
            <a:stretch>
              <a:fillRect/>
            </a:stretch>
          </p:blipFill>
          <p:spPr>
            <a:xfrm rot="-8300824" flipH="1">
              <a:off x="200914" y="402080"/>
              <a:ext cx="447091" cy="193739"/>
            </a:xfrm>
            <a:prstGeom prst="rect">
              <a:avLst/>
            </a:prstGeom>
            <a:noFill/>
            <a:ln>
              <a:noFill/>
            </a:ln>
            <a:effectLst>
              <a:outerShdw blurRad="57150" dist="19050" dir="5400000" algn="bl" rotWithShape="0">
                <a:schemeClr val="dk1">
                  <a:alpha val="50000"/>
                </a:schemeClr>
              </a:outerShdw>
            </a:effectLst>
          </p:spPr>
        </p:pic>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Unbounded"/>
              <a:buNone/>
              <a:defRPr sz="3000" b="1">
                <a:solidFill>
                  <a:schemeClr val="dk1"/>
                </a:solidFill>
                <a:latin typeface="Unbounded"/>
                <a:ea typeface="Unbounded"/>
                <a:cs typeface="Unbounded"/>
                <a:sym typeface="Unbounded"/>
              </a:defRPr>
            </a:lvl1pPr>
            <a:lvl2pPr lvl="1" rtl="0">
              <a:spcBef>
                <a:spcPts val="0"/>
              </a:spcBef>
              <a:spcAft>
                <a:spcPts val="0"/>
              </a:spcAft>
              <a:buClr>
                <a:schemeClr val="dk1"/>
              </a:buClr>
              <a:buSzPts val="3500"/>
              <a:buFont typeface="Unbounded"/>
              <a:buNone/>
              <a:defRPr sz="3500" b="1">
                <a:solidFill>
                  <a:schemeClr val="dk1"/>
                </a:solidFill>
                <a:latin typeface="Unbounded"/>
                <a:ea typeface="Unbounded"/>
                <a:cs typeface="Unbounded"/>
                <a:sym typeface="Unbounded"/>
              </a:defRPr>
            </a:lvl2pPr>
            <a:lvl3pPr lvl="2" rtl="0">
              <a:spcBef>
                <a:spcPts val="0"/>
              </a:spcBef>
              <a:spcAft>
                <a:spcPts val="0"/>
              </a:spcAft>
              <a:buClr>
                <a:schemeClr val="dk1"/>
              </a:buClr>
              <a:buSzPts val="3500"/>
              <a:buFont typeface="Unbounded"/>
              <a:buNone/>
              <a:defRPr sz="3500" b="1">
                <a:solidFill>
                  <a:schemeClr val="dk1"/>
                </a:solidFill>
                <a:latin typeface="Unbounded"/>
                <a:ea typeface="Unbounded"/>
                <a:cs typeface="Unbounded"/>
                <a:sym typeface="Unbounded"/>
              </a:defRPr>
            </a:lvl3pPr>
            <a:lvl4pPr lvl="3" rtl="0">
              <a:spcBef>
                <a:spcPts val="0"/>
              </a:spcBef>
              <a:spcAft>
                <a:spcPts val="0"/>
              </a:spcAft>
              <a:buClr>
                <a:schemeClr val="dk1"/>
              </a:buClr>
              <a:buSzPts val="3500"/>
              <a:buFont typeface="Unbounded"/>
              <a:buNone/>
              <a:defRPr sz="3500" b="1">
                <a:solidFill>
                  <a:schemeClr val="dk1"/>
                </a:solidFill>
                <a:latin typeface="Unbounded"/>
                <a:ea typeface="Unbounded"/>
                <a:cs typeface="Unbounded"/>
                <a:sym typeface="Unbounded"/>
              </a:defRPr>
            </a:lvl4pPr>
            <a:lvl5pPr lvl="4" rtl="0">
              <a:spcBef>
                <a:spcPts val="0"/>
              </a:spcBef>
              <a:spcAft>
                <a:spcPts val="0"/>
              </a:spcAft>
              <a:buClr>
                <a:schemeClr val="dk1"/>
              </a:buClr>
              <a:buSzPts val="3500"/>
              <a:buFont typeface="Unbounded"/>
              <a:buNone/>
              <a:defRPr sz="3500" b="1">
                <a:solidFill>
                  <a:schemeClr val="dk1"/>
                </a:solidFill>
                <a:latin typeface="Unbounded"/>
                <a:ea typeface="Unbounded"/>
                <a:cs typeface="Unbounded"/>
                <a:sym typeface="Unbounded"/>
              </a:defRPr>
            </a:lvl5pPr>
            <a:lvl6pPr lvl="5" rtl="0">
              <a:spcBef>
                <a:spcPts val="0"/>
              </a:spcBef>
              <a:spcAft>
                <a:spcPts val="0"/>
              </a:spcAft>
              <a:buClr>
                <a:schemeClr val="dk1"/>
              </a:buClr>
              <a:buSzPts val="3500"/>
              <a:buFont typeface="Unbounded"/>
              <a:buNone/>
              <a:defRPr sz="3500" b="1">
                <a:solidFill>
                  <a:schemeClr val="dk1"/>
                </a:solidFill>
                <a:latin typeface="Unbounded"/>
                <a:ea typeface="Unbounded"/>
                <a:cs typeface="Unbounded"/>
                <a:sym typeface="Unbounded"/>
              </a:defRPr>
            </a:lvl6pPr>
            <a:lvl7pPr lvl="6" rtl="0">
              <a:spcBef>
                <a:spcPts val="0"/>
              </a:spcBef>
              <a:spcAft>
                <a:spcPts val="0"/>
              </a:spcAft>
              <a:buClr>
                <a:schemeClr val="dk1"/>
              </a:buClr>
              <a:buSzPts val="3500"/>
              <a:buFont typeface="Unbounded"/>
              <a:buNone/>
              <a:defRPr sz="3500" b="1">
                <a:solidFill>
                  <a:schemeClr val="dk1"/>
                </a:solidFill>
                <a:latin typeface="Unbounded"/>
                <a:ea typeface="Unbounded"/>
                <a:cs typeface="Unbounded"/>
                <a:sym typeface="Unbounded"/>
              </a:defRPr>
            </a:lvl7pPr>
            <a:lvl8pPr lvl="7" rtl="0">
              <a:spcBef>
                <a:spcPts val="0"/>
              </a:spcBef>
              <a:spcAft>
                <a:spcPts val="0"/>
              </a:spcAft>
              <a:buClr>
                <a:schemeClr val="dk1"/>
              </a:buClr>
              <a:buSzPts val="3500"/>
              <a:buFont typeface="Unbounded"/>
              <a:buNone/>
              <a:defRPr sz="3500" b="1">
                <a:solidFill>
                  <a:schemeClr val="dk1"/>
                </a:solidFill>
                <a:latin typeface="Unbounded"/>
                <a:ea typeface="Unbounded"/>
                <a:cs typeface="Unbounded"/>
                <a:sym typeface="Unbounded"/>
              </a:defRPr>
            </a:lvl8pPr>
            <a:lvl9pPr lvl="8" rtl="0">
              <a:spcBef>
                <a:spcPts val="0"/>
              </a:spcBef>
              <a:spcAft>
                <a:spcPts val="0"/>
              </a:spcAft>
              <a:buClr>
                <a:schemeClr val="dk1"/>
              </a:buClr>
              <a:buSzPts val="3500"/>
              <a:buFont typeface="Unbounded"/>
              <a:buNone/>
              <a:defRPr sz="3500" b="1">
                <a:solidFill>
                  <a:schemeClr val="dk1"/>
                </a:solidFill>
                <a:latin typeface="Unbounded"/>
                <a:ea typeface="Unbounded"/>
                <a:cs typeface="Unbounded"/>
                <a:sym typeface="Unbounded"/>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Spinnaker"/>
              <a:buChar char="●"/>
              <a:defRPr>
                <a:solidFill>
                  <a:schemeClr val="dk1"/>
                </a:solidFill>
                <a:latin typeface="Spinnaker"/>
                <a:ea typeface="Spinnaker"/>
                <a:cs typeface="Spinnaker"/>
                <a:sym typeface="Spinnaker"/>
              </a:defRPr>
            </a:lvl1pPr>
            <a:lvl2pPr marL="914400" lvl="1" indent="-317500">
              <a:lnSpc>
                <a:spcPct val="115000"/>
              </a:lnSpc>
              <a:spcBef>
                <a:spcPts val="0"/>
              </a:spcBef>
              <a:spcAft>
                <a:spcPts val="0"/>
              </a:spcAft>
              <a:buClr>
                <a:schemeClr val="dk1"/>
              </a:buClr>
              <a:buSzPts val="1400"/>
              <a:buFont typeface="Spinnaker"/>
              <a:buChar char="○"/>
              <a:defRPr>
                <a:solidFill>
                  <a:schemeClr val="dk1"/>
                </a:solidFill>
                <a:latin typeface="Spinnaker"/>
                <a:ea typeface="Spinnaker"/>
                <a:cs typeface="Spinnaker"/>
                <a:sym typeface="Spinnaker"/>
              </a:defRPr>
            </a:lvl2pPr>
            <a:lvl3pPr marL="1371600" lvl="2" indent="-317500">
              <a:lnSpc>
                <a:spcPct val="115000"/>
              </a:lnSpc>
              <a:spcBef>
                <a:spcPts val="0"/>
              </a:spcBef>
              <a:spcAft>
                <a:spcPts val="0"/>
              </a:spcAft>
              <a:buClr>
                <a:schemeClr val="dk1"/>
              </a:buClr>
              <a:buSzPts val="1400"/>
              <a:buFont typeface="Spinnaker"/>
              <a:buChar char="■"/>
              <a:defRPr>
                <a:solidFill>
                  <a:schemeClr val="dk1"/>
                </a:solidFill>
                <a:latin typeface="Spinnaker"/>
                <a:ea typeface="Spinnaker"/>
                <a:cs typeface="Spinnaker"/>
                <a:sym typeface="Spinnaker"/>
              </a:defRPr>
            </a:lvl3pPr>
            <a:lvl4pPr marL="1828800" lvl="3" indent="-317500">
              <a:lnSpc>
                <a:spcPct val="115000"/>
              </a:lnSpc>
              <a:spcBef>
                <a:spcPts val="0"/>
              </a:spcBef>
              <a:spcAft>
                <a:spcPts val="0"/>
              </a:spcAft>
              <a:buClr>
                <a:schemeClr val="dk1"/>
              </a:buClr>
              <a:buSzPts val="1400"/>
              <a:buFont typeface="Spinnaker"/>
              <a:buChar char="●"/>
              <a:defRPr>
                <a:solidFill>
                  <a:schemeClr val="dk1"/>
                </a:solidFill>
                <a:latin typeface="Spinnaker"/>
                <a:ea typeface="Spinnaker"/>
                <a:cs typeface="Spinnaker"/>
                <a:sym typeface="Spinnaker"/>
              </a:defRPr>
            </a:lvl4pPr>
            <a:lvl5pPr marL="2286000" lvl="4" indent="-317500">
              <a:lnSpc>
                <a:spcPct val="115000"/>
              </a:lnSpc>
              <a:spcBef>
                <a:spcPts val="0"/>
              </a:spcBef>
              <a:spcAft>
                <a:spcPts val="0"/>
              </a:spcAft>
              <a:buClr>
                <a:schemeClr val="dk1"/>
              </a:buClr>
              <a:buSzPts val="1400"/>
              <a:buFont typeface="Spinnaker"/>
              <a:buChar char="○"/>
              <a:defRPr>
                <a:solidFill>
                  <a:schemeClr val="dk1"/>
                </a:solidFill>
                <a:latin typeface="Spinnaker"/>
                <a:ea typeface="Spinnaker"/>
                <a:cs typeface="Spinnaker"/>
                <a:sym typeface="Spinnaker"/>
              </a:defRPr>
            </a:lvl5pPr>
            <a:lvl6pPr marL="2743200" lvl="5" indent="-317500">
              <a:lnSpc>
                <a:spcPct val="115000"/>
              </a:lnSpc>
              <a:spcBef>
                <a:spcPts val="0"/>
              </a:spcBef>
              <a:spcAft>
                <a:spcPts val="0"/>
              </a:spcAft>
              <a:buClr>
                <a:schemeClr val="dk1"/>
              </a:buClr>
              <a:buSzPts val="1400"/>
              <a:buFont typeface="Spinnaker"/>
              <a:buChar char="■"/>
              <a:defRPr>
                <a:solidFill>
                  <a:schemeClr val="dk1"/>
                </a:solidFill>
                <a:latin typeface="Spinnaker"/>
                <a:ea typeface="Spinnaker"/>
                <a:cs typeface="Spinnaker"/>
                <a:sym typeface="Spinnaker"/>
              </a:defRPr>
            </a:lvl6pPr>
            <a:lvl7pPr marL="3200400" lvl="6" indent="-317500">
              <a:lnSpc>
                <a:spcPct val="115000"/>
              </a:lnSpc>
              <a:spcBef>
                <a:spcPts val="0"/>
              </a:spcBef>
              <a:spcAft>
                <a:spcPts val="0"/>
              </a:spcAft>
              <a:buClr>
                <a:schemeClr val="dk1"/>
              </a:buClr>
              <a:buSzPts val="1400"/>
              <a:buFont typeface="Spinnaker"/>
              <a:buChar char="●"/>
              <a:defRPr>
                <a:solidFill>
                  <a:schemeClr val="dk1"/>
                </a:solidFill>
                <a:latin typeface="Spinnaker"/>
                <a:ea typeface="Spinnaker"/>
                <a:cs typeface="Spinnaker"/>
                <a:sym typeface="Spinnaker"/>
              </a:defRPr>
            </a:lvl7pPr>
            <a:lvl8pPr marL="3657600" lvl="7" indent="-317500">
              <a:lnSpc>
                <a:spcPct val="115000"/>
              </a:lnSpc>
              <a:spcBef>
                <a:spcPts val="0"/>
              </a:spcBef>
              <a:spcAft>
                <a:spcPts val="0"/>
              </a:spcAft>
              <a:buClr>
                <a:schemeClr val="dk1"/>
              </a:buClr>
              <a:buSzPts val="1400"/>
              <a:buFont typeface="Spinnaker"/>
              <a:buChar char="○"/>
              <a:defRPr>
                <a:solidFill>
                  <a:schemeClr val="dk1"/>
                </a:solidFill>
                <a:latin typeface="Spinnaker"/>
                <a:ea typeface="Spinnaker"/>
                <a:cs typeface="Spinnaker"/>
                <a:sym typeface="Spinnaker"/>
              </a:defRPr>
            </a:lvl8pPr>
            <a:lvl9pPr marL="4114800" lvl="8" indent="-317500">
              <a:lnSpc>
                <a:spcPct val="115000"/>
              </a:lnSpc>
              <a:spcBef>
                <a:spcPts val="0"/>
              </a:spcBef>
              <a:spcAft>
                <a:spcPts val="0"/>
              </a:spcAft>
              <a:buClr>
                <a:schemeClr val="dk1"/>
              </a:buClr>
              <a:buSzPts val="1400"/>
              <a:buFont typeface="Spinnaker"/>
              <a:buChar char="■"/>
              <a:defRPr>
                <a:solidFill>
                  <a:schemeClr val="dk1"/>
                </a:solidFill>
                <a:latin typeface="Spinnaker"/>
                <a:ea typeface="Spinnaker"/>
                <a:cs typeface="Spinnaker"/>
                <a:sym typeface="Spinnaker"/>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4" r:id="rId5"/>
    <p:sldLayoutId id="2147483657" r:id="rId6"/>
    <p:sldLayoutId id="2147483658" r:id="rId7"/>
    <p:sldLayoutId id="2147483662" r:id="rId8"/>
    <p:sldLayoutId id="2147483663" r:id="rId9"/>
    <p:sldLayoutId id="2147483670" r:id="rId10"/>
    <p:sldLayoutId id="2147483671" r:id="rId11"/>
    <p:sldLayoutId id="2147483673" r:id="rId12"/>
    <p:sldLayoutId id="2147483674" r:id="rId13"/>
    <p:sldLayoutId id="2147483675" r:id="rId1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10.xml"/><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4.xml"/><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210.png"/><Relationship Id="rId2" Type="http://schemas.openxmlformats.org/officeDocument/2006/relationships/image" Target="../media/image35.png"/><Relationship Id="rId1" Type="http://schemas.openxmlformats.org/officeDocument/2006/relationships/slideLayout" Target="../slideLayouts/slideLayout6.xml"/><Relationship Id="rId6" Type="http://schemas.openxmlformats.org/officeDocument/2006/relationships/customXml" Target="../ink/ink2.xml"/><Relationship Id="rId5" Type="http://schemas.openxmlformats.org/officeDocument/2006/relationships/image" Target="../media/image200.png"/><Relationship Id="rId4" Type="http://schemas.openxmlformats.org/officeDocument/2006/relationships/customXml" Target="../ink/ink1.xml"/></Relationships>
</file>

<file path=ppt/slides/_rels/slide3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sp>
        <p:nvSpPr>
          <p:cNvPr id="425" name="Google Shape;425;p33"/>
          <p:cNvSpPr txBox="1">
            <a:spLocks noGrp="1"/>
          </p:cNvSpPr>
          <p:nvPr>
            <p:ph type="ctrTitle"/>
          </p:nvPr>
        </p:nvSpPr>
        <p:spPr>
          <a:xfrm>
            <a:off x="1670700" y="1342723"/>
            <a:ext cx="5802600" cy="2059855"/>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6000" b="0" dirty="0">
                <a:latin typeface="Trade Gothic Next Heavy" panose="020B0903040303020004" pitchFamily="34" charset="0"/>
                <a:sym typeface="Unbounded ExtraBold"/>
              </a:rPr>
              <a:t>TRANSLATION OF mRNA</a:t>
            </a:r>
            <a:endParaRPr sz="4400" b="0" dirty="0">
              <a:latin typeface="Trade Gothic Next Heavy" panose="020B0903040303020004" pitchFamily="34" charset="0"/>
            </a:endParaRPr>
          </a:p>
        </p:txBody>
      </p:sp>
      <p:sp>
        <p:nvSpPr>
          <p:cNvPr id="426" name="Google Shape;426;p33"/>
          <p:cNvSpPr txBox="1">
            <a:spLocks noGrp="1"/>
          </p:cNvSpPr>
          <p:nvPr>
            <p:ph type="subTitle" idx="1"/>
          </p:nvPr>
        </p:nvSpPr>
        <p:spPr>
          <a:xfrm>
            <a:off x="1670700" y="3456500"/>
            <a:ext cx="5802600" cy="252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GROUP 3</a:t>
            </a:r>
            <a:endParaRPr dirty="0"/>
          </a:p>
        </p:txBody>
      </p:sp>
      <p:cxnSp>
        <p:nvCxnSpPr>
          <p:cNvPr id="427" name="Google Shape;427;p33"/>
          <p:cNvCxnSpPr/>
          <p:nvPr/>
        </p:nvCxnSpPr>
        <p:spPr>
          <a:xfrm>
            <a:off x="1792350" y="3456500"/>
            <a:ext cx="5559300" cy="0"/>
          </a:xfrm>
          <a:prstGeom prst="straightConnector1">
            <a:avLst/>
          </a:prstGeom>
          <a:noFill/>
          <a:ln w="19050" cap="flat" cmpd="sng">
            <a:solidFill>
              <a:schemeClr val="lt2"/>
            </a:solidFill>
            <a:prstDash val="solid"/>
            <a:round/>
            <a:headEnd type="none" w="med" len="med"/>
            <a:tailEnd type="none" w="med" len="med"/>
          </a:ln>
        </p:spPr>
      </p:cxnSp>
      <p:cxnSp>
        <p:nvCxnSpPr>
          <p:cNvPr id="428" name="Google Shape;428;p33"/>
          <p:cNvCxnSpPr/>
          <p:nvPr/>
        </p:nvCxnSpPr>
        <p:spPr>
          <a:xfrm>
            <a:off x="1792350" y="1288800"/>
            <a:ext cx="5559300" cy="0"/>
          </a:xfrm>
          <a:prstGeom prst="straightConnector1">
            <a:avLst/>
          </a:prstGeom>
          <a:noFill/>
          <a:ln w="19050" cap="flat" cmpd="sng">
            <a:solidFill>
              <a:schemeClr val="lt2"/>
            </a:solidFill>
            <a:prstDash val="solid"/>
            <a:round/>
            <a:headEnd type="none" w="med" len="med"/>
            <a:tailEnd type="none" w="med" len="med"/>
          </a:ln>
        </p:spPr>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86">
          <a:extLst>
            <a:ext uri="{FF2B5EF4-FFF2-40B4-BE49-F238E27FC236}">
              <a16:creationId xmlns:a16="http://schemas.microsoft.com/office/drawing/2014/main" id="{F474E775-E2C1-4A76-6FAC-C35392199D1C}"/>
            </a:ext>
          </a:extLst>
        </p:cNvPr>
        <p:cNvGrpSpPr/>
        <p:nvPr/>
      </p:nvGrpSpPr>
      <p:grpSpPr>
        <a:xfrm>
          <a:off x="0" y="0"/>
          <a:ext cx="0" cy="0"/>
          <a:chOff x="0" y="0"/>
          <a:chExt cx="0" cy="0"/>
        </a:xfrm>
      </p:grpSpPr>
      <p:sp>
        <p:nvSpPr>
          <p:cNvPr id="1087" name="Google Shape;1087;p64">
            <a:extLst>
              <a:ext uri="{FF2B5EF4-FFF2-40B4-BE49-F238E27FC236}">
                <a16:creationId xmlns:a16="http://schemas.microsoft.com/office/drawing/2014/main" id="{793011E9-C108-A9E7-61E3-9BA10950BD14}"/>
              </a:ext>
            </a:extLst>
          </p:cNvPr>
          <p:cNvSpPr txBox="1">
            <a:spLocks noGrp="1"/>
          </p:cNvSpPr>
          <p:nvPr>
            <p:ph type="title"/>
          </p:nvPr>
        </p:nvSpPr>
        <p:spPr>
          <a:xfrm>
            <a:off x="906268" y="489438"/>
            <a:ext cx="6971639" cy="717338"/>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2400" dirty="0"/>
              <a:t>During Translation, the Genetic Code Within mRNA Is Used to Make a Polypeptide with a Specific Amino Acid Sequence</a:t>
            </a:r>
          </a:p>
        </p:txBody>
      </p:sp>
      <p:sp>
        <p:nvSpPr>
          <p:cNvPr id="1089" name="Google Shape;1089;p64">
            <a:extLst>
              <a:ext uri="{FF2B5EF4-FFF2-40B4-BE49-F238E27FC236}">
                <a16:creationId xmlns:a16="http://schemas.microsoft.com/office/drawing/2014/main" id="{7E3EB093-B88E-1114-186C-DFA59861CCE8}"/>
              </a:ext>
            </a:extLst>
          </p:cNvPr>
          <p:cNvSpPr txBox="1">
            <a:spLocks noGrp="1"/>
          </p:cNvSpPr>
          <p:nvPr>
            <p:ph type="subTitle" idx="4294967295"/>
          </p:nvPr>
        </p:nvSpPr>
        <p:spPr>
          <a:xfrm>
            <a:off x="765591" y="1886159"/>
            <a:ext cx="7698471" cy="2767903"/>
          </a:xfrm>
          <a:prstGeom prst="rect">
            <a:avLst/>
          </a:prstGeom>
          <a:solidFill>
            <a:srgbClr val="B3BB7B">
              <a:alpha val="26420"/>
            </a:srgbClr>
          </a:solidFill>
        </p:spPr>
        <p:txBody>
          <a:bodyPr spcFirstLastPara="1" wrap="square" lIns="91425" tIns="91425" rIns="91425" bIns="91425" anchor="t" anchorCtr="0">
            <a:noAutofit/>
          </a:bodyPr>
          <a:lstStyle/>
          <a:p>
            <a:pPr>
              <a:buClr>
                <a:schemeClr val="lt2"/>
              </a:buClr>
            </a:pPr>
            <a:r>
              <a:rPr lang="en-US" sz="1800" b="1" dirty="0"/>
              <a:t>Translation Process: </a:t>
            </a:r>
            <a:r>
              <a:rPr lang="en-US" sz="1800" dirty="0"/>
              <a:t>Interprets mRNA (nucleotide sequence) into proteins (amino acid sequence).</a:t>
            </a:r>
          </a:p>
          <a:p>
            <a:pPr>
              <a:buClr>
                <a:schemeClr val="lt2"/>
              </a:buClr>
            </a:pPr>
            <a:r>
              <a:rPr lang="en-US" sz="1800" b="1" dirty="0"/>
              <a:t>Genetic Code:</a:t>
            </a:r>
            <a:r>
              <a:rPr lang="en-US" sz="1800" dirty="0"/>
              <a:t> mRNA sequence is read in groups of three nucleotides, called codons, which specify amino acids.</a:t>
            </a:r>
          </a:p>
          <a:p>
            <a:pPr>
              <a:buClr>
                <a:schemeClr val="lt2"/>
              </a:buClr>
            </a:pPr>
            <a:r>
              <a:rPr lang="en-US" sz="1800" b="1" dirty="0"/>
              <a:t>Codons:</a:t>
            </a:r>
            <a:r>
              <a:rPr lang="en-US" sz="1800" dirty="0"/>
              <a:t> Each codon represents a specific amino acid (e.g., CCC = proline, GGC = glycine, AUG = methionine).</a:t>
            </a:r>
          </a:p>
          <a:p>
            <a:pPr>
              <a:buClr>
                <a:schemeClr val="lt2"/>
              </a:buClr>
              <a:buFont typeface="Wingdings" panose="05000000000000000000" pitchFamily="2" charset="2"/>
              <a:buChar char="q"/>
            </a:pPr>
            <a:r>
              <a:rPr lang="en-US" sz="1800" dirty="0"/>
              <a:t>AUG serves as the start codon, and UAA, UAG, UGA are stop codons</a:t>
            </a:r>
            <a:r>
              <a:rPr lang="en-US" dirty="0"/>
              <a:t>.</a:t>
            </a:r>
          </a:p>
        </p:txBody>
      </p:sp>
    </p:spTree>
    <p:extLst>
      <p:ext uri="{BB962C8B-B14F-4D97-AF65-F5344CB8AC3E}">
        <p14:creationId xmlns:p14="http://schemas.microsoft.com/office/powerpoint/2010/main" val="14211097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86">
          <a:extLst>
            <a:ext uri="{FF2B5EF4-FFF2-40B4-BE49-F238E27FC236}">
              <a16:creationId xmlns:a16="http://schemas.microsoft.com/office/drawing/2014/main" id="{46463530-495B-6361-2477-AFC742789290}"/>
            </a:ext>
          </a:extLst>
        </p:cNvPr>
        <p:cNvGrpSpPr/>
        <p:nvPr/>
      </p:nvGrpSpPr>
      <p:grpSpPr>
        <a:xfrm>
          <a:off x="0" y="0"/>
          <a:ext cx="0" cy="0"/>
          <a:chOff x="0" y="0"/>
          <a:chExt cx="0" cy="0"/>
        </a:xfrm>
      </p:grpSpPr>
      <p:sp>
        <p:nvSpPr>
          <p:cNvPr id="1087" name="Google Shape;1087;p64">
            <a:extLst>
              <a:ext uri="{FF2B5EF4-FFF2-40B4-BE49-F238E27FC236}">
                <a16:creationId xmlns:a16="http://schemas.microsoft.com/office/drawing/2014/main" id="{BC0CF900-F513-D47A-8981-2F865E529728}"/>
              </a:ext>
            </a:extLst>
          </p:cNvPr>
          <p:cNvSpPr txBox="1">
            <a:spLocks noGrp="1"/>
          </p:cNvSpPr>
          <p:nvPr>
            <p:ph type="title"/>
          </p:nvPr>
        </p:nvSpPr>
        <p:spPr>
          <a:xfrm>
            <a:off x="765591" y="254769"/>
            <a:ext cx="7678455" cy="717338"/>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2000" dirty="0"/>
              <a:t>During Translation, the Genetic Code Within mRNA Is Used to Make a Polypeptide with a Specific Amino Acid Sequence</a:t>
            </a:r>
          </a:p>
        </p:txBody>
      </p:sp>
      <p:pic>
        <p:nvPicPr>
          <p:cNvPr id="3" name="Picture 2">
            <a:extLst>
              <a:ext uri="{FF2B5EF4-FFF2-40B4-BE49-F238E27FC236}">
                <a16:creationId xmlns:a16="http://schemas.microsoft.com/office/drawing/2014/main" id="{E948AB34-8C42-FE88-38F9-928AFB25036E}"/>
              </a:ext>
            </a:extLst>
          </p:cNvPr>
          <p:cNvPicPr>
            <a:picLocks noChangeAspect="1"/>
          </p:cNvPicPr>
          <p:nvPr/>
        </p:nvPicPr>
        <p:blipFill>
          <a:blip r:embed="rId3"/>
          <a:stretch>
            <a:fillRect/>
          </a:stretch>
        </p:blipFill>
        <p:spPr>
          <a:xfrm>
            <a:off x="507682" y="1340827"/>
            <a:ext cx="7792255" cy="3406435"/>
          </a:xfrm>
          <a:prstGeom prst="rect">
            <a:avLst/>
          </a:prstGeom>
        </p:spPr>
      </p:pic>
    </p:spTree>
    <p:extLst>
      <p:ext uri="{BB962C8B-B14F-4D97-AF65-F5344CB8AC3E}">
        <p14:creationId xmlns:p14="http://schemas.microsoft.com/office/powerpoint/2010/main" val="41320493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86">
          <a:extLst>
            <a:ext uri="{FF2B5EF4-FFF2-40B4-BE49-F238E27FC236}">
              <a16:creationId xmlns:a16="http://schemas.microsoft.com/office/drawing/2014/main" id="{EA901AD4-4003-8426-42C0-F3C57B500264}"/>
            </a:ext>
          </a:extLst>
        </p:cNvPr>
        <p:cNvGrpSpPr/>
        <p:nvPr/>
      </p:nvGrpSpPr>
      <p:grpSpPr>
        <a:xfrm>
          <a:off x="0" y="0"/>
          <a:ext cx="0" cy="0"/>
          <a:chOff x="0" y="0"/>
          <a:chExt cx="0" cy="0"/>
        </a:xfrm>
      </p:grpSpPr>
      <p:sp>
        <p:nvSpPr>
          <p:cNvPr id="1087" name="Google Shape;1087;p64">
            <a:extLst>
              <a:ext uri="{FF2B5EF4-FFF2-40B4-BE49-F238E27FC236}">
                <a16:creationId xmlns:a16="http://schemas.microsoft.com/office/drawing/2014/main" id="{86B78574-D996-EA6F-E1D1-0080BDC8183B}"/>
              </a:ext>
            </a:extLst>
          </p:cNvPr>
          <p:cNvSpPr txBox="1">
            <a:spLocks noGrp="1"/>
          </p:cNvSpPr>
          <p:nvPr>
            <p:ph type="title"/>
          </p:nvPr>
        </p:nvSpPr>
        <p:spPr>
          <a:xfrm>
            <a:off x="719999" y="367503"/>
            <a:ext cx="7966799" cy="555816"/>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2400" dirty="0"/>
              <a:t>During Translation, the Genetic Code Within mRNA Is Used to Make a Polypeptide with a Specific Amino Acid Sequence</a:t>
            </a:r>
          </a:p>
        </p:txBody>
      </p:sp>
      <p:sp>
        <p:nvSpPr>
          <p:cNvPr id="1089" name="Google Shape;1089;p64">
            <a:extLst>
              <a:ext uri="{FF2B5EF4-FFF2-40B4-BE49-F238E27FC236}">
                <a16:creationId xmlns:a16="http://schemas.microsoft.com/office/drawing/2014/main" id="{3F006653-7E1C-F6A3-409D-AAEF12C50F40}"/>
              </a:ext>
            </a:extLst>
          </p:cNvPr>
          <p:cNvSpPr txBox="1">
            <a:spLocks noGrp="1"/>
          </p:cNvSpPr>
          <p:nvPr>
            <p:ph type="subTitle" idx="4294967295"/>
          </p:nvPr>
        </p:nvSpPr>
        <p:spPr>
          <a:xfrm>
            <a:off x="245068" y="1761200"/>
            <a:ext cx="4415424" cy="2754432"/>
          </a:xfrm>
          <a:prstGeom prst="rect">
            <a:avLst/>
          </a:prstGeom>
          <a:solidFill>
            <a:srgbClr val="B3BB7B">
              <a:alpha val="26420"/>
            </a:srgbClr>
          </a:solidFill>
        </p:spPr>
        <p:txBody>
          <a:bodyPr spcFirstLastPara="1" wrap="square" lIns="91425" tIns="91425" rIns="91425" bIns="91425" anchor="t" anchorCtr="0">
            <a:noAutofit/>
          </a:bodyPr>
          <a:lstStyle/>
          <a:p>
            <a:pPr>
              <a:buClr>
                <a:schemeClr val="lt2"/>
              </a:buClr>
            </a:pPr>
            <a:r>
              <a:rPr lang="en-US" sz="1800" b="1" dirty="0"/>
              <a:t>Degenerate Code: </a:t>
            </a:r>
          </a:p>
          <a:p>
            <a:pPr marL="139700" indent="0">
              <a:buClr>
                <a:schemeClr val="lt2"/>
              </a:buClr>
              <a:buNone/>
            </a:pPr>
            <a:r>
              <a:rPr lang="en-US" sz="1800" dirty="0"/>
              <a:t>There are 64 possible codons, but only 20 amino acids, meaning multiple codons can encode the same amino acid.</a:t>
            </a:r>
          </a:p>
          <a:p>
            <a:pPr marL="139700" indent="0">
              <a:buClr>
                <a:schemeClr val="lt2"/>
              </a:buClr>
              <a:buNone/>
            </a:pPr>
            <a:r>
              <a:rPr lang="en-US" sz="1800" dirty="0"/>
              <a:t>	Example: GGU, GGC, GGA, and GGG all specify glycine.</a:t>
            </a:r>
          </a:p>
          <a:p>
            <a:pPr marL="139700" indent="0">
              <a:buClr>
                <a:schemeClr val="lt2"/>
              </a:buClr>
              <a:buNone/>
            </a:pPr>
            <a:r>
              <a:rPr lang="en-US" sz="1800" dirty="0"/>
              <a:t>	The third base in a codon is often called the "wobble base.".</a:t>
            </a:r>
            <a:endParaRPr lang="en-US" dirty="0"/>
          </a:p>
        </p:txBody>
      </p:sp>
      <p:pic>
        <p:nvPicPr>
          <p:cNvPr id="5" name="Picture 4">
            <a:extLst>
              <a:ext uri="{FF2B5EF4-FFF2-40B4-BE49-F238E27FC236}">
                <a16:creationId xmlns:a16="http://schemas.microsoft.com/office/drawing/2014/main" id="{DCE25CDB-78DD-3965-07F7-1157D9838B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97885" y="1253896"/>
            <a:ext cx="3901047" cy="3769041"/>
          </a:xfrm>
          <a:prstGeom prst="rect">
            <a:avLst/>
          </a:prstGeom>
        </p:spPr>
      </p:pic>
    </p:spTree>
    <p:extLst>
      <p:ext uri="{BB962C8B-B14F-4D97-AF65-F5344CB8AC3E}">
        <p14:creationId xmlns:p14="http://schemas.microsoft.com/office/powerpoint/2010/main" val="28906825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086">
          <a:extLst>
            <a:ext uri="{FF2B5EF4-FFF2-40B4-BE49-F238E27FC236}">
              <a16:creationId xmlns:a16="http://schemas.microsoft.com/office/drawing/2014/main" id="{7A4D6217-49BD-3FB6-A0BA-EB99752C47B6}"/>
            </a:ext>
          </a:extLst>
        </p:cNvPr>
        <p:cNvGrpSpPr/>
        <p:nvPr/>
      </p:nvGrpSpPr>
      <p:grpSpPr>
        <a:xfrm>
          <a:off x="0" y="0"/>
          <a:ext cx="0" cy="0"/>
          <a:chOff x="0" y="0"/>
          <a:chExt cx="0" cy="0"/>
        </a:xfrm>
      </p:grpSpPr>
      <p:sp>
        <p:nvSpPr>
          <p:cNvPr id="1087" name="Google Shape;1087;p64">
            <a:extLst>
              <a:ext uri="{FF2B5EF4-FFF2-40B4-BE49-F238E27FC236}">
                <a16:creationId xmlns:a16="http://schemas.microsoft.com/office/drawing/2014/main" id="{A702063D-FDDD-65E3-16F9-86BCB33C2F31}"/>
              </a:ext>
            </a:extLst>
          </p:cNvPr>
          <p:cNvSpPr txBox="1">
            <a:spLocks noGrp="1"/>
          </p:cNvSpPr>
          <p:nvPr>
            <p:ph type="title"/>
          </p:nvPr>
        </p:nvSpPr>
        <p:spPr>
          <a:xfrm>
            <a:off x="719999" y="229717"/>
            <a:ext cx="7966799" cy="555816"/>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2400" dirty="0"/>
              <a:t>During Translation, the Genetic Code Within mRNA Is Used to Make a Polypeptide with a Specific Amino Acid Sequence</a:t>
            </a:r>
          </a:p>
        </p:txBody>
      </p:sp>
      <p:sp>
        <p:nvSpPr>
          <p:cNvPr id="1089" name="Google Shape;1089;p64">
            <a:extLst>
              <a:ext uri="{FF2B5EF4-FFF2-40B4-BE49-F238E27FC236}">
                <a16:creationId xmlns:a16="http://schemas.microsoft.com/office/drawing/2014/main" id="{9E2D34CD-8E7D-88CB-7B86-8E311528A9E4}"/>
              </a:ext>
            </a:extLst>
          </p:cNvPr>
          <p:cNvSpPr txBox="1">
            <a:spLocks noGrp="1"/>
          </p:cNvSpPr>
          <p:nvPr>
            <p:ph type="subTitle" idx="4294967295"/>
          </p:nvPr>
        </p:nvSpPr>
        <p:spPr>
          <a:xfrm>
            <a:off x="4246322" y="1861408"/>
            <a:ext cx="4752817" cy="2754432"/>
          </a:xfrm>
          <a:prstGeom prst="rect">
            <a:avLst/>
          </a:prstGeom>
          <a:solidFill>
            <a:srgbClr val="B3BB7B">
              <a:alpha val="26420"/>
            </a:srgbClr>
          </a:solidFill>
        </p:spPr>
        <p:txBody>
          <a:bodyPr spcFirstLastPara="1" wrap="square" lIns="91425" tIns="91425" rIns="91425" bIns="91425" anchor="t" anchorCtr="0">
            <a:noAutofit/>
          </a:bodyPr>
          <a:lstStyle/>
          <a:p>
            <a:pPr>
              <a:buClr>
                <a:schemeClr val="lt2"/>
              </a:buClr>
            </a:pPr>
            <a:r>
              <a:rPr lang="en-US" sz="1800" b="1" dirty="0"/>
              <a:t>Universality of the Genetic Code</a:t>
            </a:r>
            <a:r>
              <a:rPr lang="en-US" sz="1800" dirty="0"/>
              <a:t>: </a:t>
            </a:r>
          </a:p>
          <a:p>
            <a:pPr marL="139700" indent="0">
              <a:buClr>
                <a:schemeClr val="lt2"/>
              </a:buClr>
              <a:buNone/>
            </a:pPr>
            <a:r>
              <a:rPr lang="en-US" sz="1800" dirty="0"/>
              <a:t>The genetic code is nearly universal across species, with few exceptions like mitochondrial DNA.</a:t>
            </a:r>
          </a:p>
          <a:p>
            <a:pPr>
              <a:buClr>
                <a:schemeClr val="lt2"/>
              </a:buClr>
              <a:buFont typeface="Wingdings" panose="05000000000000000000" pitchFamily="2" charset="2"/>
              <a:buChar char="q"/>
            </a:pPr>
            <a:r>
              <a:rPr lang="en-US" sz="1800" dirty="0"/>
              <a:t>Mitochondrial differences include AUA encoding methionine and UGA encoding tryptophan.</a:t>
            </a:r>
            <a:endParaRPr lang="en-US" dirty="0"/>
          </a:p>
        </p:txBody>
      </p:sp>
      <p:pic>
        <p:nvPicPr>
          <p:cNvPr id="2" name="Picture 1">
            <a:extLst>
              <a:ext uri="{FF2B5EF4-FFF2-40B4-BE49-F238E27FC236}">
                <a16:creationId xmlns:a16="http://schemas.microsoft.com/office/drawing/2014/main" id="{175311FB-7AB1-4836-F31B-EFF1DB4D436A}"/>
              </a:ext>
            </a:extLst>
          </p:cNvPr>
          <p:cNvPicPr>
            <a:picLocks noChangeAspect="1"/>
          </p:cNvPicPr>
          <p:nvPr/>
        </p:nvPicPr>
        <p:blipFill>
          <a:blip r:embed="rId3"/>
          <a:srcRect t="6230"/>
          <a:stretch/>
        </p:blipFill>
        <p:spPr>
          <a:xfrm>
            <a:off x="144861" y="1331339"/>
            <a:ext cx="3996594" cy="3582444"/>
          </a:xfrm>
          <a:prstGeom prst="rect">
            <a:avLst/>
          </a:prstGeom>
        </p:spPr>
      </p:pic>
    </p:spTree>
    <p:extLst>
      <p:ext uri="{BB962C8B-B14F-4D97-AF65-F5344CB8AC3E}">
        <p14:creationId xmlns:p14="http://schemas.microsoft.com/office/powerpoint/2010/main" val="37600864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086">
          <a:extLst>
            <a:ext uri="{FF2B5EF4-FFF2-40B4-BE49-F238E27FC236}">
              <a16:creationId xmlns:a16="http://schemas.microsoft.com/office/drawing/2014/main" id="{D9B9CD1B-5065-38D4-4660-8DF33605C81F}"/>
            </a:ext>
          </a:extLst>
        </p:cNvPr>
        <p:cNvGrpSpPr/>
        <p:nvPr/>
      </p:nvGrpSpPr>
      <p:grpSpPr>
        <a:xfrm>
          <a:off x="0" y="0"/>
          <a:ext cx="0" cy="0"/>
          <a:chOff x="0" y="0"/>
          <a:chExt cx="0" cy="0"/>
        </a:xfrm>
      </p:grpSpPr>
      <p:sp>
        <p:nvSpPr>
          <p:cNvPr id="1087" name="Google Shape;1087;p64">
            <a:extLst>
              <a:ext uri="{FF2B5EF4-FFF2-40B4-BE49-F238E27FC236}">
                <a16:creationId xmlns:a16="http://schemas.microsoft.com/office/drawing/2014/main" id="{863ADBE5-AF0F-B8B7-1AE0-2FCEE9F30190}"/>
              </a:ext>
            </a:extLst>
          </p:cNvPr>
          <p:cNvSpPr txBox="1">
            <a:spLocks noGrp="1"/>
          </p:cNvSpPr>
          <p:nvPr>
            <p:ph type="title"/>
          </p:nvPr>
        </p:nvSpPr>
        <p:spPr>
          <a:xfrm>
            <a:off x="720000" y="329925"/>
            <a:ext cx="8135901" cy="717338"/>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2400" dirty="0"/>
              <a:t>During Translation, the Genetic Code Within mRNA Is Used to Make a Polypeptide with a Specific Amino Acid Sequence</a:t>
            </a:r>
          </a:p>
        </p:txBody>
      </p:sp>
      <p:sp>
        <p:nvSpPr>
          <p:cNvPr id="1089" name="Google Shape;1089;p64">
            <a:extLst>
              <a:ext uri="{FF2B5EF4-FFF2-40B4-BE49-F238E27FC236}">
                <a16:creationId xmlns:a16="http://schemas.microsoft.com/office/drawing/2014/main" id="{5EF5A438-A35F-7D80-FF70-33B7DC07A667}"/>
              </a:ext>
            </a:extLst>
          </p:cNvPr>
          <p:cNvSpPr txBox="1">
            <a:spLocks noGrp="1"/>
          </p:cNvSpPr>
          <p:nvPr>
            <p:ph type="subTitle" idx="4294967295"/>
          </p:nvPr>
        </p:nvSpPr>
        <p:spPr>
          <a:xfrm>
            <a:off x="112734" y="1400291"/>
            <a:ext cx="4572000" cy="3037307"/>
          </a:xfrm>
          <a:prstGeom prst="rect">
            <a:avLst/>
          </a:prstGeom>
          <a:solidFill>
            <a:srgbClr val="B3BB7B">
              <a:alpha val="26420"/>
            </a:srgbClr>
          </a:solidFill>
        </p:spPr>
        <p:txBody>
          <a:bodyPr spcFirstLastPara="1" wrap="square" lIns="91425" tIns="91425" rIns="91425" bIns="91425" anchor="t" anchorCtr="0">
            <a:noAutofit/>
          </a:bodyPr>
          <a:lstStyle/>
          <a:p>
            <a:pPr>
              <a:buClr>
                <a:schemeClr val="lt2"/>
              </a:buClr>
            </a:pPr>
            <a:r>
              <a:rPr lang="en-US" sz="1600" b="1" dirty="0"/>
              <a:t>Crick's Experiments (1961): </a:t>
            </a:r>
            <a:r>
              <a:rPr lang="en-US" sz="1600" dirty="0"/>
              <a:t>First evidence for triplet codons came from Francis Crick's experiments with T4 bacteriophage mutations.</a:t>
            </a:r>
          </a:p>
          <a:p>
            <a:pPr>
              <a:buClr>
                <a:schemeClr val="lt2"/>
              </a:buClr>
              <a:buFont typeface="Wingdings" panose="05000000000000000000" pitchFamily="2" charset="2"/>
              <a:buChar char="q"/>
            </a:pPr>
            <a:r>
              <a:rPr lang="en-US" sz="1600" dirty="0"/>
              <a:t>Single-nucleotide mutations (additions/deletions) caused frameshift mutations.</a:t>
            </a:r>
          </a:p>
          <a:p>
            <a:pPr>
              <a:buClr>
                <a:schemeClr val="lt2"/>
              </a:buClr>
              <a:buFont typeface="Wingdings" panose="05000000000000000000" pitchFamily="2" charset="2"/>
              <a:buChar char="q"/>
            </a:pPr>
            <a:r>
              <a:rPr lang="en-US" sz="1600" dirty="0"/>
              <a:t>Mutations that restored the original reading frame led to nearly normal protein function.</a:t>
            </a:r>
          </a:p>
          <a:p>
            <a:pPr>
              <a:buClr>
                <a:schemeClr val="lt2"/>
              </a:buClr>
              <a:buFont typeface="Wingdings" panose="05000000000000000000" pitchFamily="2" charset="2"/>
              <a:buChar char="q"/>
            </a:pPr>
            <a:r>
              <a:rPr lang="en-US" sz="1600" dirty="0"/>
              <a:t>Combining three (-) mutations restored the wild-type, suggesting the genetic code is read in triplets.</a:t>
            </a:r>
          </a:p>
        </p:txBody>
      </p:sp>
      <p:pic>
        <p:nvPicPr>
          <p:cNvPr id="2" name="Picture 1">
            <a:extLst>
              <a:ext uri="{FF2B5EF4-FFF2-40B4-BE49-F238E27FC236}">
                <a16:creationId xmlns:a16="http://schemas.microsoft.com/office/drawing/2014/main" id="{A0B0313E-47D3-442B-8C79-B9F37A81C1CD}"/>
              </a:ext>
            </a:extLst>
          </p:cNvPr>
          <p:cNvPicPr>
            <a:picLocks noChangeAspect="1"/>
          </p:cNvPicPr>
          <p:nvPr/>
        </p:nvPicPr>
        <p:blipFill>
          <a:blip r:embed="rId3"/>
          <a:stretch>
            <a:fillRect/>
          </a:stretch>
        </p:blipFill>
        <p:spPr>
          <a:xfrm>
            <a:off x="4684734" y="1217325"/>
            <a:ext cx="4437639" cy="3790730"/>
          </a:xfrm>
          <a:prstGeom prst="rect">
            <a:avLst/>
          </a:prstGeom>
        </p:spPr>
      </p:pic>
    </p:spTree>
    <p:extLst>
      <p:ext uri="{BB962C8B-B14F-4D97-AF65-F5344CB8AC3E}">
        <p14:creationId xmlns:p14="http://schemas.microsoft.com/office/powerpoint/2010/main" val="23598605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56">
          <a:extLst>
            <a:ext uri="{FF2B5EF4-FFF2-40B4-BE49-F238E27FC236}">
              <a16:creationId xmlns:a16="http://schemas.microsoft.com/office/drawing/2014/main" id="{7BA2CB82-A6A0-3414-B69F-15B96D1033DE}"/>
            </a:ext>
          </a:extLst>
        </p:cNvPr>
        <p:cNvGrpSpPr/>
        <p:nvPr/>
      </p:nvGrpSpPr>
      <p:grpSpPr>
        <a:xfrm>
          <a:off x="0" y="0"/>
          <a:ext cx="0" cy="0"/>
          <a:chOff x="0" y="0"/>
          <a:chExt cx="0" cy="0"/>
        </a:xfrm>
      </p:grpSpPr>
      <p:sp>
        <p:nvSpPr>
          <p:cNvPr id="1057" name="Google Shape;1057;p62">
            <a:extLst>
              <a:ext uri="{FF2B5EF4-FFF2-40B4-BE49-F238E27FC236}">
                <a16:creationId xmlns:a16="http://schemas.microsoft.com/office/drawing/2014/main" id="{38CCE62B-F2C6-BCF3-B292-41867E696318}"/>
              </a:ext>
            </a:extLst>
          </p:cNvPr>
          <p:cNvSpPr txBox="1">
            <a:spLocks noGrp="1"/>
          </p:cNvSpPr>
          <p:nvPr>
            <p:ph type="title"/>
          </p:nvPr>
        </p:nvSpPr>
        <p:spPr>
          <a:xfrm>
            <a:off x="802413" y="297677"/>
            <a:ext cx="8066013"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400" dirty="0"/>
              <a:t>THE USE OF RNA COPOLYMERS AND THEIR TRIPLET BINDING ASSAY ALSO HELPED TO CRACK THE GENETIC CODE</a:t>
            </a:r>
          </a:p>
        </p:txBody>
      </p:sp>
      <p:sp>
        <p:nvSpPr>
          <p:cNvPr id="1058" name="Google Shape;1058;p62">
            <a:extLst>
              <a:ext uri="{FF2B5EF4-FFF2-40B4-BE49-F238E27FC236}">
                <a16:creationId xmlns:a16="http://schemas.microsoft.com/office/drawing/2014/main" id="{0AB49FA7-7D3A-C77B-4E54-7B729CB23E98}"/>
              </a:ext>
            </a:extLst>
          </p:cNvPr>
          <p:cNvSpPr txBox="1">
            <a:spLocks noGrp="1"/>
          </p:cNvSpPr>
          <p:nvPr>
            <p:ph type="subTitle" idx="4294967295"/>
          </p:nvPr>
        </p:nvSpPr>
        <p:spPr>
          <a:xfrm>
            <a:off x="3833583" y="1373019"/>
            <a:ext cx="5187867" cy="3298886"/>
          </a:xfrm>
          <a:prstGeom prst="rect">
            <a:avLst/>
          </a:prstGeom>
          <a:solidFill>
            <a:schemeClr val="bg2">
              <a:lumMod val="20000"/>
              <a:lumOff val="80000"/>
            </a:schemeClr>
          </a:solidFill>
        </p:spPr>
        <p:txBody>
          <a:bodyPr spcFirstLastPara="1" wrap="square" lIns="91425" tIns="91425" rIns="91425" bIns="91425" anchor="t" anchorCtr="0">
            <a:noAutofit/>
          </a:bodyPr>
          <a:lstStyle/>
          <a:p>
            <a:pPr marL="285750" indent="-285750">
              <a:buFont typeface="Wingdings" panose="05000000000000000000" pitchFamily="2" charset="2"/>
              <a:buChar char="q"/>
            </a:pPr>
            <a:r>
              <a:rPr lang="en-US" sz="1600" b="1" dirty="0"/>
              <a:t>H. Gobind Khorana's RNA Synthesis Method (1960s):</a:t>
            </a:r>
          </a:p>
          <a:p>
            <a:pPr marL="285750" indent="-285750"/>
            <a:r>
              <a:rPr lang="en-US" sz="1600" dirty="0"/>
              <a:t>Developed a method to chemically synthesize short RNA molecules (2-4 nucleotides).</a:t>
            </a:r>
          </a:p>
          <a:p>
            <a:pPr marL="285750" indent="-285750"/>
            <a:r>
              <a:rPr lang="en-US" sz="1600" dirty="0"/>
              <a:t>These short RNA sequences (e.g., 5'-AUC-3') were enzymatically linked to create long RNA copolymers (e.g., 5'-AUCAUCAUCAUCAUCAUCAUC-3’).</a:t>
            </a:r>
          </a:p>
          <a:p>
            <a:pPr marL="285750" indent="-285750"/>
            <a:r>
              <a:rPr lang="en-US" sz="1600" dirty="0"/>
              <a:t>Copolymers contained multiple codons (AUC = isoleucine, UCA = serine, CAU = histidine).</a:t>
            </a:r>
          </a:p>
          <a:p>
            <a:pPr marL="285750" indent="-285750"/>
            <a:r>
              <a:rPr lang="en-US" sz="1600" dirty="0"/>
              <a:t>When tested in a cell-free translation system, these copolymers produced polypeptides containing specific amino acids (e.g., isoleucine, histidine, serine).</a:t>
            </a:r>
          </a:p>
        </p:txBody>
      </p:sp>
      <p:pic>
        <p:nvPicPr>
          <p:cNvPr id="3" name="Picture 2">
            <a:extLst>
              <a:ext uri="{FF2B5EF4-FFF2-40B4-BE49-F238E27FC236}">
                <a16:creationId xmlns:a16="http://schemas.microsoft.com/office/drawing/2014/main" id="{A3B7B58D-6A4F-3145-AD8A-CBD86A88F6FF}"/>
              </a:ext>
            </a:extLst>
          </p:cNvPr>
          <p:cNvPicPr>
            <a:picLocks noChangeAspect="1"/>
          </p:cNvPicPr>
          <p:nvPr/>
        </p:nvPicPr>
        <p:blipFill>
          <a:blip r:embed="rId3"/>
          <a:stretch>
            <a:fillRect/>
          </a:stretch>
        </p:blipFill>
        <p:spPr>
          <a:xfrm>
            <a:off x="207392" y="1178589"/>
            <a:ext cx="3519721" cy="3687746"/>
          </a:xfrm>
          <a:prstGeom prst="rect">
            <a:avLst/>
          </a:prstGeom>
        </p:spPr>
      </p:pic>
    </p:spTree>
    <p:extLst>
      <p:ext uri="{BB962C8B-B14F-4D97-AF65-F5344CB8AC3E}">
        <p14:creationId xmlns:p14="http://schemas.microsoft.com/office/powerpoint/2010/main" val="35025040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056">
          <a:extLst>
            <a:ext uri="{FF2B5EF4-FFF2-40B4-BE49-F238E27FC236}">
              <a16:creationId xmlns:a16="http://schemas.microsoft.com/office/drawing/2014/main" id="{650B7E94-0CC0-077E-0F42-03F6C0C09735}"/>
            </a:ext>
          </a:extLst>
        </p:cNvPr>
        <p:cNvGrpSpPr/>
        <p:nvPr/>
      </p:nvGrpSpPr>
      <p:grpSpPr>
        <a:xfrm>
          <a:off x="0" y="0"/>
          <a:ext cx="0" cy="0"/>
          <a:chOff x="0" y="0"/>
          <a:chExt cx="0" cy="0"/>
        </a:xfrm>
      </p:grpSpPr>
      <p:sp>
        <p:nvSpPr>
          <p:cNvPr id="1057" name="Google Shape;1057;p62">
            <a:extLst>
              <a:ext uri="{FF2B5EF4-FFF2-40B4-BE49-F238E27FC236}">
                <a16:creationId xmlns:a16="http://schemas.microsoft.com/office/drawing/2014/main" id="{B74D990B-C6B5-FB9B-93E5-41C79E0B2832}"/>
              </a:ext>
            </a:extLst>
          </p:cNvPr>
          <p:cNvSpPr txBox="1">
            <a:spLocks noGrp="1"/>
          </p:cNvSpPr>
          <p:nvPr>
            <p:ph type="title"/>
          </p:nvPr>
        </p:nvSpPr>
        <p:spPr>
          <a:xfrm>
            <a:off x="802413" y="297677"/>
            <a:ext cx="8066013"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400" dirty="0"/>
              <a:t>THE USE OF RNA COPOLYMERS AND THEIR TRIPLET BINDING ASSAY ALSO HELPED TO CRACK THE GENETIC CODE</a:t>
            </a:r>
          </a:p>
        </p:txBody>
      </p:sp>
      <p:sp>
        <p:nvSpPr>
          <p:cNvPr id="1058" name="Google Shape;1058;p62">
            <a:extLst>
              <a:ext uri="{FF2B5EF4-FFF2-40B4-BE49-F238E27FC236}">
                <a16:creationId xmlns:a16="http://schemas.microsoft.com/office/drawing/2014/main" id="{C10A54C1-B26A-3131-D439-9A6D48D7FDFE}"/>
              </a:ext>
            </a:extLst>
          </p:cNvPr>
          <p:cNvSpPr txBox="1">
            <a:spLocks noGrp="1"/>
          </p:cNvSpPr>
          <p:nvPr>
            <p:ph type="subTitle" idx="4294967295"/>
          </p:nvPr>
        </p:nvSpPr>
        <p:spPr>
          <a:xfrm>
            <a:off x="382418" y="1254003"/>
            <a:ext cx="8379163" cy="3248782"/>
          </a:xfrm>
          <a:prstGeom prst="rect">
            <a:avLst/>
          </a:prstGeom>
          <a:solidFill>
            <a:schemeClr val="bg2">
              <a:lumMod val="20000"/>
              <a:lumOff val="80000"/>
            </a:schemeClr>
          </a:solidFill>
        </p:spPr>
        <p:txBody>
          <a:bodyPr spcFirstLastPara="1" wrap="square" lIns="91425" tIns="91425" rIns="91425" bIns="91425" anchor="t" anchorCtr="0">
            <a:noAutofit/>
          </a:bodyPr>
          <a:lstStyle/>
          <a:p>
            <a:pPr>
              <a:buFont typeface="Wingdings" panose="05000000000000000000" pitchFamily="2" charset="2"/>
              <a:buChar char="q"/>
            </a:pPr>
            <a:r>
              <a:rPr lang="en-US" sz="1600" b="1" dirty="0"/>
              <a:t>Marshall Nirenberg and Philip </a:t>
            </a:r>
            <a:r>
              <a:rPr lang="en-US" sz="1600" b="1" dirty="0" err="1"/>
              <a:t>Leder's</a:t>
            </a:r>
            <a:r>
              <a:rPr lang="en-US" sz="1600" b="1" dirty="0"/>
              <a:t> Triplet Binding Assay (1964)</a:t>
            </a:r>
            <a:r>
              <a:rPr lang="en-US" sz="1600" dirty="0"/>
              <a:t>:</a:t>
            </a:r>
          </a:p>
          <a:p>
            <a:pPr>
              <a:buFont typeface="Arial" panose="020B0604020202020204" pitchFamily="34" charset="0"/>
              <a:buChar char="•"/>
            </a:pPr>
            <a:r>
              <a:rPr lang="en-US" sz="1600" dirty="0"/>
              <a:t>Discovered that RNA triplets (three nucleotides) could stimulate ribosomes to bind tRNA.</a:t>
            </a:r>
          </a:p>
          <a:p>
            <a:pPr>
              <a:buFont typeface="Arial" panose="020B0604020202020204" pitchFamily="34" charset="0"/>
              <a:buChar char="•"/>
            </a:pPr>
            <a:r>
              <a:rPr lang="en-US" sz="1600" dirty="0"/>
              <a:t>RNA triplets functioned as codons, allowing tRNA with the matching anticodon to bind.</a:t>
            </a:r>
          </a:p>
          <a:p>
            <a:pPr>
              <a:buFont typeface="Arial" panose="020B0604020202020204" pitchFamily="34" charset="0"/>
              <a:buChar char="•"/>
            </a:pPr>
            <a:r>
              <a:rPr lang="en-US" sz="1600" dirty="0"/>
              <a:t>The relationship between specific triplet sequences and amino acids was established by using ribosomes, triplets, and tRNAs with radiolabeled amino acids.</a:t>
            </a:r>
          </a:p>
          <a:p>
            <a:pPr>
              <a:buFont typeface="Arial" panose="020B0604020202020204" pitchFamily="34" charset="0"/>
              <a:buChar char="•"/>
            </a:pPr>
            <a:r>
              <a:rPr lang="en-US" sz="1600" dirty="0"/>
              <a:t>Example: The 5'-CCA-3' triplet promoted binding of tRNA carrying radiolabeled proline.</a:t>
            </a:r>
          </a:p>
          <a:p>
            <a:pPr>
              <a:buFont typeface="Arial" panose="020B0604020202020204" pitchFamily="34" charset="0"/>
              <a:buChar char="•"/>
            </a:pPr>
            <a:r>
              <a:rPr lang="en-US" sz="1600" dirty="0"/>
              <a:t>Radioactivity was measured to determine which amino acid corresponded to a specific triplet sequence.</a:t>
            </a:r>
          </a:p>
          <a:p>
            <a:pPr>
              <a:buFont typeface="Arial" panose="020B0604020202020204" pitchFamily="34" charset="0"/>
              <a:buChar char="•"/>
            </a:pPr>
            <a:r>
              <a:rPr lang="en-US" sz="1600" dirty="0"/>
              <a:t>The triplet binding assay identified most codons, though some triplets yielded ambiguous results due to insufficient tRNA binding.</a:t>
            </a:r>
          </a:p>
        </p:txBody>
      </p:sp>
    </p:spTree>
    <p:extLst>
      <p:ext uri="{BB962C8B-B14F-4D97-AF65-F5344CB8AC3E}">
        <p14:creationId xmlns:p14="http://schemas.microsoft.com/office/powerpoint/2010/main" val="40632026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056">
          <a:extLst>
            <a:ext uri="{FF2B5EF4-FFF2-40B4-BE49-F238E27FC236}">
              <a16:creationId xmlns:a16="http://schemas.microsoft.com/office/drawing/2014/main" id="{69EA2511-CE87-6026-C256-696C0A88520D}"/>
            </a:ext>
          </a:extLst>
        </p:cNvPr>
        <p:cNvGrpSpPr/>
        <p:nvPr/>
      </p:nvGrpSpPr>
      <p:grpSpPr>
        <a:xfrm>
          <a:off x="0" y="0"/>
          <a:ext cx="0" cy="0"/>
          <a:chOff x="0" y="0"/>
          <a:chExt cx="0" cy="0"/>
        </a:xfrm>
      </p:grpSpPr>
      <p:sp>
        <p:nvSpPr>
          <p:cNvPr id="1057" name="Google Shape;1057;p62">
            <a:extLst>
              <a:ext uri="{FF2B5EF4-FFF2-40B4-BE49-F238E27FC236}">
                <a16:creationId xmlns:a16="http://schemas.microsoft.com/office/drawing/2014/main" id="{C752B3B9-25D1-4A3E-D648-2123C5EBC05D}"/>
              </a:ext>
            </a:extLst>
          </p:cNvPr>
          <p:cNvSpPr txBox="1">
            <a:spLocks noGrp="1"/>
          </p:cNvSpPr>
          <p:nvPr>
            <p:ph type="title"/>
          </p:nvPr>
        </p:nvSpPr>
        <p:spPr>
          <a:xfrm>
            <a:off x="588723" y="181053"/>
            <a:ext cx="8066013"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400" dirty="0"/>
              <a:t>AMINO ACID SEQUENCE OF POLYPEPTIDES DETERMINE THE STRUCTURE AND FUNCTION OF PROTEINS</a:t>
            </a:r>
          </a:p>
        </p:txBody>
      </p:sp>
      <p:sp>
        <p:nvSpPr>
          <p:cNvPr id="1058" name="Google Shape;1058;p62">
            <a:extLst>
              <a:ext uri="{FF2B5EF4-FFF2-40B4-BE49-F238E27FC236}">
                <a16:creationId xmlns:a16="http://schemas.microsoft.com/office/drawing/2014/main" id="{78AC25B0-FBA2-4E96-45D0-66EB6DD90CB8}"/>
              </a:ext>
            </a:extLst>
          </p:cNvPr>
          <p:cNvSpPr txBox="1">
            <a:spLocks noGrp="1"/>
          </p:cNvSpPr>
          <p:nvPr>
            <p:ph type="subTitle" idx="4294967295"/>
          </p:nvPr>
        </p:nvSpPr>
        <p:spPr>
          <a:xfrm>
            <a:off x="237995" y="1122688"/>
            <a:ext cx="6501594" cy="3712357"/>
          </a:xfrm>
          <a:prstGeom prst="rect">
            <a:avLst/>
          </a:prstGeom>
          <a:solidFill>
            <a:schemeClr val="bg2">
              <a:lumMod val="20000"/>
              <a:lumOff val="80000"/>
            </a:schemeClr>
          </a:solidFill>
        </p:spPr>
        <p:txBody>
          <a:bodyPr spcFirstLastPara="1" wrap="square" lIns="91425" tIns="91425" rIns="91425" bIns="91425" anchor="t" anchorCtr="0">
            <a:noAutofit/>
          </a:bodyPr>
          <a:lstStyle/>
          <a:p>
            <a:pPr marL="285750" indent="-285750"/>
            <a:r>
              <a:rPr lang="en-US" sz="2000" dirty="0"/>
              <a:t>After gene transcription and mRNA translation, the result is a polypeptide with a defined amino acid sequence, called the primary structure.</a:t>
            </a:r>
          </a:p>
          <a:p>
            <a:pPr marL="285750" indent="-285750"/>
            <a:r>
              <a:rPr lang="en-US" sz="2000" dirty="0"/>
              <a:t>The primary structure determines how the polypeptide folds into its three-dimensional structure.</a:t>
            </a:r>
          </a:p>
          <a:p>
            <a:pPr marL="285750" indent="-285750"/>
            <a:r>
              <a:rPr lang="en-US" sz="2000" dirty="0"/>
              <a:t>Amino acid side chains' chemical properties play a central role in protein folding.</a:t>
            </a:r>
          </a:p>
          <a:p>
            <a:pPr marL="285750" indent="-285750"/>
            <a:r>
              <a:rPr lang="en-US" sz="2000" dirty="0"/>
              <a:t>Hydrophobic amino acids are buried inside the protein, while hydrophilic amino acids tend to be on the surface, interacting with water.</a:t>
            </a:r>
          </a:p>
        </p:txBody>
      </p:sp>
      <p:pic>
        <p:nvPicPr>
          <p:cNvPr id="2" name="Picture 1">
            <a:extLst>
              <a:ext uri="{FF2B5EF4-FFF2-40B4-BE49-F238E27FC236}">
                <a16:creationId xmlns:a16="http://schemas.microsoft.com/office/drawing/2014/main" id="{E267DC75-C9BF-48B4-660A-69CC591775E6}"/>
              </a:ext>
            </a:extLst>
          </p:cNvPr>
          <p:cNvPicPr>
            <a:picLocks noChangeAspect="1"/>
          </p:cNvPicPr>
          <p:nvPr/>
        </p:nvPicPr>
        <p:blipFill>
          <a:blip r:embed="rId3"/>
          <a:stretch>
            <a:fillRect/>
          </a:stretch>
        </p:blipFill>
        <p:spPr>
          <a:xfrm>
            <a:off x="6940755" y="676919"/>
            <a:ext cx="2203245" cy="4285528"/>
          </a:xfrm>
          <a:prstGeom prst="rect">
            <a:avLst/>
          </a:prstGeom>
        </p:spPr>
      </p:pic>
    </p:spTree>
    <p:extLst>
      <p:ext uri="{BB962C8B-B14F-4D97-AF65-F5344CB8AC3E}">
        <p14:creationId xmlns:p14="http://schemas.microsoft.com/office/powerpoint/2010/main" val="26405636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077">
          <a:extLst>
            <a:ext uri="{FF2B5EF4-FFF2-40B4-BE49-F238E27FC236}">
              <a16:creationId xmlns:a16="http://schemas.microsoft.com/office/drawing/2014/main" id="{7402D830-5083-C70F-508B-0A7B4B3023E7}"/>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4BA5C2DE-0A41-AE30-2321-5059381031D1}"/>
              </a:ext>
            </a:extLst>
          </p:cNvPr>
          <p:cNvPicPr>
            <a:picLocks noChangeAspect="1"/>
          </p:cNvPicPr>
          <p:nvPr/>
        </p:nvPicPr>
        <p:blipFill>
          <a:blip r:embed="rId3"/>
          <a:stretch>
            <a:fillRect/>
          </a:stretch>
        </p:blipFill>
        <p:spPr>
          <a:xfrm>
            <a:off x="268881" y="142773"/>
            <a:ext cx="7033791" cy="3815452"/>
          </a:xfrm>
          <a:prstGeom prst="rect">
            <a:avLst/>
          </a:prstGeom>
        </p:spPr>
      </p:pic>
      <p:pic>
        <p:nvPicPr>
          <p:cNvPr id="5" name="Picture 4">
            <a:extLst>
              <a:ext uri="{FF2B5EF4-FFF2-40B4-BE49-F238E27FC236}">
                <a16:creationId xmlns:a16="http://schemas.microsoft.com/office/drawing/2014/main" id="{CFA1C5EF-D5E5-6E39-E490-DCEC7E225351}"/>
              </a:ext>
            </a:extLst>
          </p:cNvPr>
          <p:cNvPicPr>
            <a:picLocks noChangeAspect="1"/>
          </p:cNvPicPr>
          <p:nvPr/>
        </p:nvPicPr>
        <p:blipFill>
          <a:blip r:embed="rId4">
            <a:extLst>
              <a:ext uri="{28A0092B-C50C-407E-A947-70E740481C1C}">
                <a14:useLocalDpi xmlns:a14="http://schemas.microsoft.com/office/drawing/2010/main" val="0"/>
              </a:ext>
            </a:extLst>
          </a:blip>
          <a:srcRect t="2858" b="2002"/>
          <a:stretch/>
        </p:blipFill>
        <p:spPr>
          <a:xfrm>
            <a:off x="3536943" y="1594339"/>
            <a:ext cx="5435119" cy="3406388"/>
          </a:xfrm>
          <a:prstGeom prst="rect">
            <a:avLst/>
          </a:prstGeom>
        </p:spPr>
      </p:pic>
    </p:spTree>
    <p:extLst>
      <p:ext uri="{BB962C8B-B14F-4D97-AF65-F5344CB8AC3E}">
        <p14:creationId xmlns:p14="http://schemas.microsoft.com/office/powerpoint/2010/main" val="10759669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086"/>
        <p:cNvGrpSpPr/>
        <p:nvPr/>
      </p:nvGrpSpPr>
      <p:grpSpPr>
        <a:xfrm>
          <a:off x="0" y="0"/>
          <a:ext cx="0" cy="0"/>
          <a:chOff x="0" y="0"/>
          <a:chExt cx="0" cy="0"/>
        </a:xfrm>
      </p:grpSpPr>
      <p:sp>
        <p:nvSpPr>
          <p:cNvPr id="1089" name="Google Shape;1089;p64"/>
          <p:cNvSpPr txBox="1">
            <a:spLocks noGrp="1"/>
          </p:cNvSpPr>
          <p:nvPr>
            <p:ph type="subTitle" idx="4294967295"/>
          </p:nvPr>
        </p:nvSpPr>
        <p:spPr>
          <a:xfrm>
            <a:off x="428893" y="1242549"/>
            <a:ext cx="8286213" cy="3367160"/>
          </a:xfrm>
          <a:prstGeom prst="rect">
            <a:avLst/>
          </a:prstGeom>
          <a:solidFill>
            <a:schemeClr val="bg2">
              <a:alpha val="26420"/>
            </a:schemeClr>
          </a:solidFill>
          <a:ln>
            <a:solidFill>
              <a:schemeClr val="tx2">
                <a:lumMod val="75000"/>
              </a:schemeClr>
            </a:solidFill>
          </a:ln>
        </p:spPr>
        <p:txBody>
          <a:bodyPr spcFirstLastPara="1" wrap="square" lIns="91425" tIns="91425" rIns="91425" bIns="91425" anchor="t" anchorCtr="0">
            <a:noAutofit/>
          </a:bodyPr>
          <a:lstStyle/>
          <a:p>
            <a:pPr marL="457200" lvl="0" indent="-317500" algn="l" rtl="0">
              <a:spcBef>
                <a:spcPts val="0"/>
              </a:spcBef>
              <a:spcAft>
                <a:spcPts val="0"/>
              </a:spcAft>
              <a:buClr>
                <a:schemeClr val="lt2"/>
              </a:buClr>
              <a:buSzPts val="1400"/>
              <a:buChar char="●"/>
            </a:pPr>
            <a:r>
              <a:rPr lang="en-US" sz="1800" dirty="0"/>
              <a:t>The protein folding process progresses through multiple stages:</a:t>
            </a:r>
          </a:p>
          <a:p>
            <a:pPr lvl="0" algn="l" rtl="0">
              <a:spcBef>
                <a:spcPts val="0"/>
              </a:spcBef>
              <a:spcAft>
                <a:spcPts val="0"/>
              </a:spcAft>
              <a:buClr>
                <a:schemeClr val="lt2"/>
              </a:buClr>
              <a:buSzPts val="1400"/>
              <a:buFont typeface="Wingdings" panose="05000000000000000000" pitchFamily="2" charset="2"/>
              <a:buChar char="q"/>
            </a:pPr>
            <a:r>
              <a:rPr lang="en-US" sz="1800" b="1" dirty="0"/>
              <a:t>Secondary structure: </a:t>
            </a:r>
            <a:r>
              <a:rPr lang="en-US" sz="1800" dirty="0"/>
              <a:t>Formed by regular shapes like α-helices and β-sheets, stabilized by hydrogen bonds.</a:t>
            </a:r>
          </a:p>
          <a:p>
            <a:pPr lvl="0" algn="l" rtl="0">
              <a:spcBef>
                <a:spcPts val="0"/>
              </a:spcBef>
              <a:spcAft>
                <a:spcPts val="0"/>
              </a:spcAft>
              <a:buClr>
                <a:schemeClr val="lt2"/>
              </a:buClr>
              <a:buSzPts val="1400"/>
              <a:buFont typeface="Wingdings" panose="05000000000000000000" pitchFamily="2" charset="2"/>
              <a:buChar char="q"/>
            </a:pPr>
            <a:r>
              <a:rPr lang="en-US" sz="1800" b="1" dirty="0"/>
              <a:t>Tertiary structure: </a:t>
            </a:r>
            <a:r>
              <a:rPr lang="en-US" sz="1800" dirty="0"/>
              <a:t>A more complex three-dimensional arrangement formed by interactions between secondary structure regions.</a:t>
            </a:r>
          </a:p>
          <a:p>
            <a:pPr marL="457200" lvl="0" indent="-317500" algn="l" rtl="0">
              <a:spcBef>
                <a:spcPts val="0"/>
              </a:spcBef>
              <a:spcAft>
                <a:spcPts val="0"/>
              </a:spcAft>
              <a:buClr>
                <a:schemeClr val="lt2"/>
              </a:buClr>
              <a:buSzPts val="1400"/>
              <a:buChar char="●"/>
            </a:pPr>
            <a:r>
              <a:rPr lang="en-US" sz="1800" dirty="0"/>
              <a:t>Factors influencing folding include hydrophobic interactions, ionic interactions, hydrogen bonds, and van der Waals forces.</a:t>
            </a:r>
          </a:p>
          <a:p>
            <a:pPr marL="457200" lvl="0" indent="-317500" algn="l" rtl="0">
              <a:spcBef>
                <a:spcPts val="0"/>
              </a:spcBef>
              <a:spcAft>
                <a:spcPts val="0"/>
              </a:spcAft>
              <a:buClr>
                <a:schemeClr val="lt2"/>
              </a:buClr>
              <a:buSzPts val="1400"/>
              <a:buChar char="●"/>
            </a:pPr>
            <a:r>
              <a:rPr lang="en-US" sz="1800" dirty="0"/>
              <a:t>Proteins may have a </a:t>
            </a:r>
            <a:r>
              <a:rPr lang="en-US" sz="1800" b="1" dirty="0"/>
              <a:t>quaternary structure</a:t>
            </a:r>
            <a:r>
              <a:rPr lang="en-US" sz="1800" dirty="0"/>
              <a:t>, where two or more polypeptide subunits associate to form a functional protein. Each subunit has its own tertiary structure.</a:t>
            </a:r>
          </a:p>
        </p:txBody>
      </p:sp>
      <p:sp>
        <p:nvSpPr>
          <p:cNvPr id="6" name="TextBox 5">
            <a:extLst>
              <a:ext uri="{FF2B5EF4-FFF2-40B4-BE49-F238E27FC236}">
                <a16:creationId xmlns:a16="http://schemas.microsoft.com/office/drawing/2014/main" id="{E93CF005-06B4-6E26-B3AB-86DDBF7CDD8F}"/>
              </a:ext>
            </a:extLst>
          </p:cNvPr>
          <p:cNvSpPr txBox="1"/>
          <p:nvPr/>
        </p:nvSpPr>
        <p:spPr>
          <a:xfrm>
            <a:off x="862551" y="276404"/>
            <a:ext cx="8083485" cy="830997"/>
          </a:xfrm>
          <a:prstGeom prst="rect">
            <a:avLst/>
          </a:prstGeom>
          <a:noFill/>
        </p:spPr>
        <p:txBody>
          <a:bodyPr wrap="square">
            <a:spAutoFit/>
          </a:bodyPr>
          <a:lstStyle/>
          <a:p>
            <a:r>
              <a:rPr lang="en-US" sz="2400" b="1" dirty="0">
                <a:solidFill>
                  <a:schemeClr val="tx1"/>
                </a:solidFill>
                <a:latin typeface="Unbounded"/>
              </a:rPr>
              <a:t>AMINO ACID SEQUENCE OF POLYPEPTIDES DETERMINE THE STRUCTURE AND FUNCTION OF PROTEINS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56"/>
        <p:cNvGrpSpPr/>
        <p:nvPr/>
      </p:nvGrpSpPr>
      <p:grpSpPr>
        <a:xfrm>
          <a:off x="0" y="0"/>
          <a:ext cx="0" cy="0"/>
          <a:chOff x="0" y="0"/>
          <a:chExt cx="0" cy="0"/>
        </a:xfrm>
      </p:grpSpPr>
      <p:sp>
        <p:nvSpPr>
          <p:cNvPr id="1057" name="Google Shape;1057;p62"/>
          <p:cNvSpPr txBox="1">
            <a:spLocks noGrp="1"/>
          </p:cNvSpPr>
          <p:nvPr>
            <p:ph type="title"/>
          </p:nvPr>
        </p:nvSpPr>
        <p:spPr>
          <a:xfrm>
            <a:off x="598369" y="2667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GENETIC BASES FOR PROTEINS SYNTHESIS</a:t>
            </a:r>
            <a:endParaRPr dirty="0"/>
          </a:p>
        </p:txBody>
      </p:sp>
      <p:sp>
        <p:nvSpPr>
          <p:cNvPr id="1058" name="Google Shape;1058;p62"/>
          <p:cNvSpPr txBox="1">
            <a:spLocks noGrp="1"/>
          </p:cNvSpPr>
          <p:nvPr>
            <p:ph type="subTitle" idx="4294967295"/>
          </p:nvPr>
        </p:nvSpPr>
        <p:spPr>
          <a:xfrm>
            <a:off x="598369" y="1081570"/>
            <a:ext cx="8379163" cy="3795230"/>
          </a:xfrm>
          <a:prstGeom prst="rect">
            <a:avLst/>
          </a:prstGeom>
          <a:solidFill>
            <a:schemeClr val="bg2">
              <a:lumMod val="20000"/>
              <a:lumOff val="80000"/>
            </a:schemeClr>
          </a:solidFill>
        </p:spPr>
        <p:txBody>
          <a:bodyPr spcFirstLastPara="1" wrap="square" lIns="91425" tIns="91425" rIns="91425" bIns="91425" anchor="t" anchorCtr="0">
            <a:noAutofit/>
          </a:bodyPr>
          <a:lstStyle/>
          <a:p>
            <a:pPr marL="285750" indent="-285750"/>
            <a:r>
              <a:rPr lang="en-US" sz="1800" dirty="0"/>
              <a:t>Proteins are essential for cell structure and  function.</a:t>
            </a:r>
          </a:p>
          <a:p>
            <a:pPr marL="285750" indent="-285750"/>
            <a:r>
              <a:rPr lang="en-US" sz="1800" dirty="0"/>
              <a:t>The primary role of DNA is to store information necessary for protein synthesis.</a:t>
            </a:r>
          </a:p>
          <a:p>
            <a:pPr marL="285750" indent="-285750"/>
            <a:r>
              <a:rPr lang="en-US" sz="1800" dirty="0"/>
              <a:t>Genes encoding amino acid sequences are called STRUCTURAL GENES..</a:t>
            </a:r>
          </a:p>
          <a:p>
            <a:pPr marL="285750" indent="-285750"/>
            <a:r>
              <a:rPr lang="en-US" sz="1800" dirty="0"/>
              <a:t>RNA transcribed form structural genes is known as mRNA.</a:t>
            </a:r>
          </a:p>
          <a:p>
            <a:pPr marL="285750" indent="-285750"/>
            <a:r>
              <a:rPr lang="en-US" sz="1800" dirty="0"/>
              <a:t>The main function of genetic material is to encode proteins correctly-ensuring they are produced in the right cells, at the right time, and in appropriate amounts.</a:t>
            </a:r>
          </a:p>
          <a:p>
            <a:pPr marL="285750" indent="-285750"/>
            <a:r>
              <a:rPr lang="en-US" sz="1800" dirty="0"/>
              <a:t>Cells produce thousands of different proteins: bacteria make a few thousand, while eukaryotes produce several to tens of thousands.</a:t>
            </a:r>
          </a:p>
          <a:p>
            <a:pPr marL="285750" indent="-285750"/>
            <a:r>
              <a:rPr lang="en-US" sz="1800" dirty="0"/>
              <a:t>Early experiments helped establish that genes encode proteins.</a:t>
            </a:r>
          </a:p>
          <a:p>
            <a:pPr marL="285750" indent="-285750"/>
            <a:r>
              <a:rPr lang="en-US" sz="1800" dirty="0"/>
              <a:t>The genetic code translates mRNA nucleotide sequences into amino acid sequences for protein production.</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077">
          <a:extLst>
            <a:ext uri="{FF2B5EF4-FFF2-40B4-BE49-F238E27FC236}">
              <a16:creationId xmlns:a16="http://schemas.microsoft.com/office/drawing/2014/main" id="{BDD948B8-F95C-47E1-3E53-F2FCA595796C}"/>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636AC86B-24E6-8A8E-0E68-0BFF700B09C2}"/>
              </a:ext>
            </a:extLst>
          </p:cNvPr>
          <p:cNvPicPr>
            <a:picLocks noChangeAspect="1"/>
          </p:cNvPicPr>
          <p:nvPr/>
        </p:nvPicPr>
        <p:blipFill>
          <a:blip r:embed="rId3"/>
          <a:stretch>
            <a:fillRect/>
          </a:stretch>
        </p:blipFill>
        <p:spPr>
          <a:xfrm>
            <a:off x="471340" y="179109"/>
            <a:ext cx="8521830" cy="4562574"/>
          </a:xfrm>
          <a:prstGeom prst="rect">
            <a:avLst/>
          </a:prstGeom>
        </p:spPr>
      </p:pic>
      <p:sp>
        <p:nvSpPr>
          <p:cNvPr id="6" name="TextBox 5">
            <a:extLst>
              <a:ext uri="{FF2B5EF4-FFF2-40B4-BE49-F238E27FC236}">
                <a16:creationId xmlns:a16="http://schemas.microsoft.com/office/drawing/2014/main" id="{0D7077BF-35EE-2AE2-4557-127CF97BEC86}"/>
              </a:ext>
            </a:extLst>
          </p:cNvPr>
          <p:cNvSpPr txBox="1"/>
          <p:nvPr/>
        </p:nvSpPr>
        <p:spPr>
          <a:xfrm>
            <a:off x="4883084" y="3210065"/>
            <a:ext cx="4110086" cy="1754326"/>
          </a:xfrm>
          <a:prstGeom prst="rect">
            <a:avLst/>
          </a:prstGeom>
          <a:noFill/>
        </p:spPr>
        <p:txBody>
          <a:bodyPr wrap="square" rtlCol="0">
            <a:spAutoFit/>
          </a:bodyPr>
          <a:lstStyle/>
          <a:p>
            <a:r>
              <a:rPr lang="en-US" sz="1200" b="1" dirty="0">
                <a:solidFill>
                  <a:schemeClr val="tx1"/>
                </a:solidFill>
                <a:latin typeface="Unbounded"/>
              </a:rPr>
              <a:t>FIGURE 13.6 Levels of structures formed in proteins. (a) The primary structure of a polypeptide within a protein is its amino acid sequence.(b) Certain regions of a primary structure will fold into a secondary structure; the two types of secondary structures are called a helices and ß sheets.(c) Both of these secondary structures can be found within the tertiary structure of a polypeptide. (d) Some polypeptides associate with each other to form a protein with a quaternary structure.</a:t>
            </a:r>
          </a:p>
        </p:txBody>
      </p:sp>
    </p:spTree>
    <p:extLst>
      <p:ext uri="{BB962C8B-B14F-4D97-AF65-F5344CB8AC3E}">
        <p14:creationId xmlns:p14="http://schemas.microsoft.com/office/powerpoint/2010/main" val="34365056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056">
          <a:extLst>
            <a:ext uri="{FF2B5EF4-FFF2-40B4-BE49-F238E27FC236}">
              <a16:creationId xmlns:a16="http://schemas.microsoft.com/office/drawing/2014/main" id="{55209659-AACF-6A0E-F830-4195ED6FE7D8}"/>
            </a:ext>
          </a:extLst>
        </p:cNvPr>
        <p:cNvGrpSpPr/>
        <p:nvPr/>
      </p:nvGrpSpPr>
      <p:grpSpPr>
        <a:xfrm>
          <a:off x="0" y="0"/>
          <a:ext cx="0" cy="0"/>
          <a:chOff x="0" y="0"/>
          <a:chExt cx="0" cy="0"/>
        </a:xfrm>
      </p:grpSpPr>
      <p:sp>
        <p:nvSpPr>
          <p:cNvPr id="1057" name="Google Shape;1057;p62">
            <a:extLst>
              <a:ext uri="{FF2B5EF4-FFF2-40B4-BE49-F238E27FC236}">
                <a16:creationId xmlns:a16="http://schemas.microsoft.com/office/drawing/2014/main" id="{31202B4D-3ABE-930E-F0FC-53529176EB1B}"/>
              </a:ext>
            </a:extLst>
          </p:cNvPr>
          <p:cNvSpPr txBox="1">
            <a:spLocks noGrp="1"/>
          </p:cNvSpPr>
          <p:nvPr>
            <p:ph type="title"/>
          </p:nvPr>
        </p:nvSpPr>
        <p:spPr>
          <a:xfrm>
            <a:off x="145663" y="1246282"/>
            <a:ext cx="2663525" cy="208137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000" dirty="0"/>
              <a:t>CELLULAR PROTEIN ARE PRIMARILY RESPONSIBLE FOR THE CHARACTERISTICS OF LIVING CELLS AND AN ORGANISM’S TRAITS </a:t>
            </a:r>
          </a:p>
        </p:txBody>
      </p:sp>
      <p:pic>
        <p:nvPicPr>
          <p:cNvPr id="5" name="Picture 4">
            <a:extLst>
              <a:ext uri="{FF2B5EF4-FFF2-40B4-BE49-F238E27FC236}">
                <a16:creationId xmlns:a16="http://schemas.microsoft.com/office/drawing/2014/main" id="{A9988616-0483-F202-673A-A97669284BCF}"/>
              </a:ext>
            </a:extLst>
          </p:cNvPr>
          <p:cNvPicPr>
            <a:picLocks noChangeAspect="1"/>
          </p:cNvPicPr>
          <p:nvPr/>
        </p:nvPicPr>
        <p:blipFill>
          <a:blip r:embed="rId3"/>
          <a:stretch>
            <a:fillRect/>
          </a:stretch>
        </p:blipFill>
        <p:spPr>
          <a:xfrm>
            <a:off x="2658360" y="181053"/>
            <a:ext cx="6264564" cy="4781394"/>
          </a:xfrm>
          <a:prstGeom prst="rect">
            <a:avLst/>
          </a:prstGeom>
        </p:spPr>
      </p:pic>
    </p:spTree>
    <p:extLst>
      <p:ext uri="{BB962C8B-B14F-4D97-AF65-F5344CB8AC3E}">
        <p14:creationId xmlns:p14="http://schemas.microsoft.com/office/powerpoint/2010/main" val="13135062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056">
          <a:extLst>
            <a:ext uri="{FF2B5EF4-FFF2-40B4-BE49-F238E27FC236}">
              <a16:creationId xmlns:a16="http://schemas.microsoft.com/office/drawing/2014/main" id="{6366A568-308B-458F-B80E-E6D606813F34}"/>
            </a:ext>
          </a:extLst>
        </p:cNvPr>
        <p:cNvGrpSpPr/>
        <p:nvPr/>
      </p:nvGrpSpPr>
      <p:grpSpPr>
        <a:xfrm>
          <a:off x="0" y="0"/>
          <a:ext cx="0" cy="0"/>
          <a:chOff x="0" y="0"/>
          <a:chExt cx="0" cy="0"/>
        </a:xfrm>
      </p:grpSpPr>
      <p:sp>
        <p:nvSpPr>
          <p:cNvPr id="1057" name="Google Shape;1057;p62">
            <a:extLst>
              <a:ext uri="{FF2B5EF4-FFF2-40B4-BE49-F238E27FC236}">
                <a16:creationId xmlns:a16="http://schemas.microsoft.com/office/drawing/2014/main" id="{1CAF7A5E-BA3C-3B44-818B-AE7FB3B6E2EF}"/>
              </a:ext>
            </a:extLst>
          </p:cNvPr>
          <p:cNvSpPr txBox="1">
            <a:spLocks noGrp="1"/>
          </p:cNvSpPr>
          <p:nvPr>
            <p:ph type="title"/>
          </p:nvPr>
        </p:nvSpPr>
        <p:spPr>
          <a:xfrm>
            <a:off x="1967252" y="298367"/>
            <a:ext cx="5852911"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800" dirty="0"/>
              <a:t>STRUCTURE AND FUNCTION OF tRNA</a:t>
            </a:r>
          </a:p>
        </p:txBody>
      </p:sp>
      <p:sp>
        <p:nvSpPr>
          <p:cNvPr id="1058" name="Google Shape;1058;p62">
            <a:extLst>
              <a:ext uri="{FF2B5EF4-FFF2-40B4-BE49-F238E27FC236}">
                <a16:creationId xmlns:a16="http://schemas.microsoft.com/office/drawing/2014/main" id="{B69DFE55-D07D-5038-E8B2-89E3354E9F2A}"/>
              </a:ext>
            </a:extLst>
          </p:cNvPr>
          <p:cNvSpPr txBox="1">
            <a:spLocks noGrp="1"/>
          </p:cNvSpPr>
          <p:nvPr>
            <p:ph type="subTitle" idx="4294967295"/>
          </p:nvPr>
        </p:nvSpPr>
        <p:spPr>
          <a:xfrm>
            <a:off x="340883" y="995764"/>
            <a:ext cx="8634951" cy="3827057"/>
          </a:xfrm>
          <a:prstGeom prst="rect">
            <a:avLst/>
          </a:prstGeom>
          <a:solidFill>
            <a:schemeClr val="bg2">
              <a:lumMod val="20000"/>
              <a:lumOff val="80000"/>
            </a:schemeClr>
          </a:solidFill>
        </p:spPr>
        <p:txBody>
          <a:bodyPr spcFirstLastPara="1" wrap="square" lIns="91425" tIns="91425" rIns="91425" bIns="91425" anchor="t" anchorCtr="0">
            <a:noAutofit/>
          </a:bodyPr>
          <a:lstStyle/>
          <a:p>
            <a:pPr marL="285750" indent="-285750"/>
            <a:r>
              <a:rPr lang="en-US" sz="1600" b="1" dirty="0"/>
              <a:t>Translation Overview: </a:t>
            </a:r>
            <a:r>
              <a:rPr lang="en-US" sz="1600" dirty="0"/>
              <a:t>The section discusses the molecular understanding of translation, specifically regarding tRNA's role in protein synthesis.</a:t>
            </a:r>
          </a:p>
          <a:p>
            <a:pPr marL="285750" indent="-285750"/>
            <a:r>
              <a:rPr lang="en-US" sz="1600" b="1" dirty="0"/>
              <a:t>Historical Background</a:t>
            </a:r>
            <a:r>
              <a:rPr lang="en-US" sz="1600" dirty="0"/>
              <a:t>: Studies on protein synthesis and tRNA began in the 1950s, leading to insights about amino acid incorporation into polypeptides.</a:t>
            </a:r>
          </a:p>
          <a:p>
            <a:pPr marL="285750" indent="-285750"/>
            <a:r>
              <a:rPr lang="en-US" sz="1600" b="1" dirty="0"/>
              <a:t>Adaptor Hypothesis: </a:t>
            </a:r>
            <a:r>
              <a:rPr lang="en-US" sz="1600" dirty="0"/>
              <a:t>Proposed by Francis Crick and </a:t>
            </a:r>
            <a:r>
              <a:rPr lang="en-US" sz="1600" dirty="0" err="1"/>
              <a:t>Mahlon</a:t>
            </a:r>
            <a:r>
              <a:rPr lang="en-US" sz="1600" dirty="0"/>
              <a:t> Hoagland, it suggests that:</a:t>
            </a:r>
          </a:p>
          <a:p>
            <a:pPr marL="285750" indent="-285750">
              <a:buFont typeface="Wingdings" panose="05000000000000000000" pitchFamily="2" charset="2"/>
              <a:buChar char="q"/>
            </a:pPr>
            <a:r>
              <a:rPr lang="en-US" sz="1600" dirty="0"/>
              <a:t>tRNA determines the position of amino acids in a polypeptide by recognizing codons in mRNA.</a:t>
            </a:r>
          </a:p>
          <a:p>
            <a:pPr marL="285750" indent="-285750">
              <a:buFont typeface="Wingdings" panose="05000000000000000000" pitchFamily="2" charset="2"/>
              <a:buChar char="q"/>
            </a:pPr>
            <a:r>
              <a:rPr lang="en-US" sz="1600" dirty="0"/>
              <a:t>Each tRNA serves two primary functions:</a:t>
            </a:r>
          </a:p>
          <a:p>
            <a:pPr marL="742950" lvl="1" indent="-285750">
              <a:buFont typeface="Wingdings" panose="05000000000000000000" pitchFamily="2" charset="2"/>
              <a:buChar char="Ø"/>
            </a:pPr>
            <a:r>
              <a:rPr lang="en-US" sz="1600" b="1" dirty="0"/>
              <a:t>Codon Recognition</a:t>
            </a:r>
            <a:r>
              <a:rPr lang="en-US" sz="1600" dirty="0"/>
              <a:t>: It recognizes a specific three-base codon sequence in mRNA.</a:t>
            </a:r>
          </a:p>
          <a:p>
            <a:pPr marL="742950" lvl="1" indent="-285750">
              <a:buFont typeface="Wingdings" panose="05000000000000000000" pitchFamily="2" charset="2"/>
              <a:buChar char="Ø"/>
            </a:pPr>
            <a:r>
              <a:rPr lang="en-US" sz="1600" b="1" dirty="0"/>
              <a:t>Amino Acid Carrying</a:t>
            </a:r>
            <a:r>
              <a:rPr lang="en-US" sz="1600" dirty="0"/>
              <a:t>: It carries the corresponding amino acid for that codon.</a:t>
            </a:r>
          </a:p>
          <a:p>
            <a:pPr marL="285750" indent="-285750"/>
            <a:r>
              <a:rPr lang="en-US" sz="1600" b="1" dirty="0"/>
              <a:t>Critical Experiments</a:t>
            </a:r>
            <a:r>
              <a:rPr lang="en-US" sz="1600" dirty="0"/>
              <a:t>: The text mentions important experiments that supported the adaptor hypothesis.</a:t>
            </a:r>
          </a:p>
          <a:p>
            <a:pPr marL="285750" indent="-285750"/>
            <a:r>
              <a:rPr lang="en-US" sz="1600" b="1" dirty="0"/>
              <a:t>Structural Features of tRNA</a:t>
            </a:r>
            <a:r>
              <a:rPr lang="en-US" sz="1600" dirty="0"/>
              <a:t>: The section indicates a discussion on the important structural characteristics of tRNA that facilitate its function in translation.</a:t>
            </a:r>
          </a:p>
        </p:txBody>
      </p:sp>
    </p:spTree>
    <p:extLst>
      <p:ext uri="{BB962C8B-B14F-4D97-AF65-F5344CB8AC3E}">
        <p14:creationId xmlns:p14="http://schemas.microsoft.com/office/powerpoint/2010/main" val="30808548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077">
          <a:extLst>
            <a:ext uri="{FF2B5EF4-FFF2-40B4-BE49-F238E27FC236}">
              <a16:creationId xmlns:a16="http://schemas.microsoft.com/office/drawing/2014/main" id="{A8DAF222-DF42-8D1C-A50D-0801052B99BD}"/>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589D1EEF-8A8B-CAFA-B0C7-183AE70B585B}"/>
              </a:ext>
            </a:extLst>
          </p:cNvPr>
          <p:cNvPicPr>
            <a:picLocks noChangeAspect="1"/>
          </p:cNvPicPr>
          <p:nvPr/>
        </p:nvPicPr>
        <p:blipFill>
          <a:blip r:embed="rId3"/>
          <a:srcRect l="5892" t="3653" r="9461"/>
          <a:stretch/>
        </p:blipFill>
        <p:spPr>
          <a:xfrm>
            <a:off x="557049" y="641133"/>
            <a:ext cx="6036571" cy="4134082"/>
          </a:xfrm>
          <a:prstGeom prst="rect">
            <a:avLst/>
          </a:prstGeom>
        </p:spPr>
      </p:pic>
      <p:sp>
        <p:nvSpPr>
          <p:cNvPr id="7" name="TextBox 6">
            <a:extLst>
              <a:ext uri="{FF2B5EF4-FFF2-40B4-BE49-F238E27FC236}">
                <a16:creationId xmlns:a16="http://schemas.microsoft.com/office/drawing/2014/main" id="{DFE552C9-D4C5-3679-E6D5-A92A92184162}"/>
              </a:ext>
            </a:extLst>
          </p:cNvPr>
          <p:cNvSpPr txBox="1"/>
          <p:nvPr/>
        </p:nvSpPr>
        <p:spPr>
          <a:xfrm>
            <a:off x="6716111" y="2018542"/>
            <a:ext cx="2312275" cy="2246769"/>
          </a:xfrm>
          <a:prstGeom prst="rect">
            <a:avLst/>
          </a:prstGeom>
          <a:solidFill>
            <a:schemeClr val="bg2">
              <a:lumMod val="20000"/>
              <a:lumOff val="80000"/>
            </a:schemeClr>
          </a:solidFill>
        </p:spPr>
        <p:txBody>
          <a:bodyPr wrap="square" rtlCol="0">
            <a:spAutoFit/>
          </a:bodyPr>
          <a:lstStyle/>
          <a:p>
            <a:r>
              <a:rPr lang="en-US" b="1" dirty="0">
                <a:solidFill>
                  <a:schemeClr val="tx1"/>
                </a:solidFill>
                <a:latin typeface="Unbounded"/>
              </a:rPr>
              <a:t>FIGURE 13.7 </a:t>
            </a:r>
            <a:r>
              <a:rPr lang="en-US" dirty="0">
                <a:solidFill>
                  <a:schemeClr val="tx1"/>
                </a:solidFill>
                <a:latin typeface="Unbounded"/>
              </a:rPr>
              <a:t>The figure illustrates the relationship between genes and traits across three biological levels: molecular, organismal, and cellular. It uses the example of eye color in fruit flies (Drosophila) to demonstrate how a specific gene influences a visible trait.</a:t>
            </a:r>
          </a:p>
        </p:txBody>
      </p:sp>
    </p:spTree>
    <p:extLst>
      <p:ext uri="{BB962C8B-B14F-4D97-AF65-F5344CB8AC3E}">
        <p14:creationId xmlns:p14="http://schemas.microsoft.com/office/powerpoint/2010/main" val="25756176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056">
          <a:extLst>
            <a:ext uri="{FF2B5EF4-FFF2-40B4-BE49-F238E27FC236}">
              <a16:creationId xmlns:a16="http://schemas.microsoft.com/office/drawing/2014/main" id="{FD976C45-B022-32A6-5861-FE14E4B34B98}"/>
            </a:ext>
          </a:extLst>
        </p:cNvPr>
        <p:cNvGrpSpPr/>
        <p:nvPr/>
      </p:nvGrpSpPr>
      <p:grpSpPr>
        <a:xfrm>
          <a:off x="0" y="0"/>
          <a:ext cx="0" cy="0"/>
          <a:chOff x="0" y="0"/>
          <a:chExt cx="0" cy="0"/>
        </a:xfrm>
      </p:grpSpPr>
      <p:sp>
        <p:nvSpPr>
          <p:cNvPr id="1057" name="Google Shape;1057;p62">
            <a:extLst>
              <a:ext uri="{FF2B5EF4-FFF2-40B4-BE49-F238E27FC236}">
                <a16:creationId xmlns:a16="http://schemas.microsoft.com/office/drawing/2014/main" id="{786A6155-2465-8B9E-0F88-131898563AFE}"/>
              </a:ext>
            </a:extLst>
          </p:cNvPr>
          <p:cNvSpPr txBox="1">
            <a:spLocks noGrp="1"/>
          </p:cNvSpPr>
          <p:nvPr>
            <p:ph type="title"/>
          </p:nvPr>
        </p:nvSpPr>
        <p:spPr>
          <a:xfrm>
            <a:off x="620111" y="100437"/>
            <a:ext cx="8124496"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800" dirty="0"/>
              <a:t>Function of a tRNA Depends on the Specificity Between the Amino Acid It Carries and Its Anticodon</a:t>
            </a:r>
          </a:p>
        </p:txBody>
      </p:sp>
      <p:sp>
        <p:nvSpPr>
          <p:cNvPr id="1058" name="Google Shape;1058;p62">
            <a:extLst>
              <a:ext uri="{FF2B5EF4-FFF2-40B4-BE49-F238E27FC236}">
                <a16:creationId xmlns:a16="http://schemas.microsoft.com/office/drawing/2014/main" id="{6A57E8B2-CE7F-F8C3-D67E-19CFF9EEC899}"/>
              </a:ext>
            </a:extLst>
          </p:cNvPr>
          <p:cNvSpPr txBox="1">
            <a:spLocks noGrp="1"/>
          </p:cNvSpPr>
          <p:nvPr>
            <p:ph type="subTitle" idx="4294967295"/>
          </p:nvPr>
        </p:nvSpPr>
        <p:spPr>
          <a:xfrm>
            <a:off x="105103" y="1123316"/>
            <a:ext cx="5234152" cy="3552496"/>
          </a:xfrm>
          <a:prstGeom prst="rect">
            <a:avLst/>
          </a:prstGeom>
          <a:solidFill>
            <a:schemeClr val="bg2">
              <a:lumMod val="20000"/>
              <a:lumOff val="80000"/>
            </a:schemeClr>
          </a:solidFill>
        </p:spPr>
        <p:txBody>
          <a:bodyPr spcFirstLastPara="1" wrap="square" lIns="91425" tIns="91425" rIns="91425" bIns="91425" anchor="t" anchorCtr="0">
            <a:noAutofit/>
          </a:bodyPr>
          <a:lstStyle/>
          <a:p>
            <a:pPr marL="285750" indent="-285750"/>
            <a:r>
              <a:rPr lang="en-US" sz="1600" b="1" dirty="0"/>
              <a:t>tRNA and mRNA Interaction:</a:t>
            </a:r>
          </a:p>
          <a:p>
            <a:pPr marL="0" indent="0">
              <a:buNone/>
            </a:pPr>
            <a:r>
              <a:rPr lang="en-US" sz="1600" dirty="0"/>
              <a:t>	tRNA molecules recognize and bind to specific codons in mRNA during polypeptide 	synthesis.</a:t>
            </a:r>
          </a:p>
          <a:p>
            <a:pPr marL="285750" indent="-285750"/>
            <a:r>
              <a:rPr lang="en-US" sz="1600" b="1" dirty="0"/>
              <a:t>Anticodon-Codon Binding:</a:t>
            </a:r>
          </a:p>
          <a:p>
            <a:pPr marL="457200" lvl="1" indent="0">
              <a:buNone/>
            </a:pPr>
            <a:r>
              <a:rPr lang="en-US" sz="1600" dirty="0"/>
              <a:t>	The tRNA's anticodon pairs with a complementary codon in mRNA.</a:t>
            </a:r>
          </a:p>
          <a:p>
            <a:pPr marL="285750" indent="-285750"/>
            <a:r>
              <a:rPr lang="en-US" sz="1600" b="1" dirty="0"/>
              <a:t>Example</a:t>
            </a:r>
            <a:r>
              <a:rPr lang="en-US" sz="1600" dirty="0"/>
              <a:t>:</a:t>
            </a:r>
          </a:p>
          <a:p>
            <a:pPr marL="742950" lvl="1" indent="-285750"/>
            <a:r>
              <a:rPr lang="en-US" sz="1600" dirty="0"/>
              <a:t>The anticodon 3'-AAG-5' in tRNA corresponds to the codon 5'-UUC-3' (which codes for phenylalanine).</a:t>
            </a:r>
          </a:p>
          <a:p>
            <a:pPr marL="742950" lvl="1" indent="-285750"/>
            <a:r>
              <a:rPr lang="en-US" sz="1600" dirty="0"/>
              <a:t>The anticodon 3'-GGC-5' in tRNA corresponds to the codon 5'-CCG-3' (which codes for proline).</a:t>
            </a:r>
          </a:p>
        </p:txBody>
      </p:sp>
      <p:pic>
        <p:nvPicPr>
          <p:cNvPr id="4" name="Picture 3">
            <a:extLst>
              <a:ext uri="{FF2B5EF4-FFF2-40B4-BE49-F238E27FC236}">
                <a16:creationId xmlns:a16="http://schemas.microsoft.com/office/drawing/2014/main" id="{EBF67060-1B8E-69F5-85E8-A998A0827BC1}"/>
              </a:ext>
            </a:extLst>
          </p:cNvPr>
          <p:cNvPicPr>
            <a:picLocks noChangeAspect="1"/>
          </p:cNvPicPr>
          <p:nvPr/>
        </p:nvPicPr>
        <p:blipFill>
          <a:blip r:embed="rId3"/>
          <a:stretch>
            <a:fillRect/>
          </a:stretch>
        </p:blipFill>
        <p:spPr>
          <a:xfrm>
            <a:off x="5339255" y="1280971"/>
            <a:ext cx="3716111" cy="3552496"/>
          </a:xfrm>
          <a:prstGeom prst="rect">
            <a:avLst/>
          </a:prstGeom>
        </p:spPr>
      </p:pic>
    </p:spTree>
    <p:extLst>
      <p:ext uri="{BB962C8B-B14F-4D97-AF65-F5344CB8AC3E}">
        <p14:creationId xmlns:p14="http://schemas.microsoft.com/office/powerpoint/2010/main" val="11928086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056">
          <a:extLst>
            <a:ext uri="{FF2B5EF4-FFF2-40B4-BE49-F238E27FC236}">
              <a16:creationId xmlns:a16="http://schemas.microsoft.com/office/drawing/2014/main" id="{F0A9137F-4FA2-E9E7-6D0E-9382ACD98687}"/>
            </a:ext>
          </a:extLst>
        </p:cNvPr>
        <p:cNvGrpSpPr/>
        <p:nvPr/>
      </p:nvGrpSpPr>
      <p:grpSpPr>
        <a:xfrm>
          <a:off x="0" y="0"/>
          <a:ext cx="0" cy="0"/>
          <a:chOff x="0" y="0"/>
          <a:chExt cx="0" cy="0"/>
        </a:xfrm>
      </p:grpSpPr>
      <p:sp>
        <p:nvSpPr>
          <p:cNvPr id="1057" name="Google Shape;1057;p62">
            <a:extLst>
              <a:ext uri="{FF2B5EF4-FFF2-40B4-BE49-F238E27FC236}">
                <a16:creationId xmlns:a16="http://schemas.microsoft.com/office/drawing/2014/main" id="{10AFC02F-2CE5-DBE0-393B-EC03A93156A1}"/>
              </a:ext>
            </a:extLst>
          </p:cNvPr>
          <p:cNvSpPr txBox="1">
            <a:spLocks noGrp="1"/>
          </p:cNvSpPr>
          <p:nvPr>
            <p:ph type="title"/>
          </p:nvPr>
        </p:nvSpPr>
        <p:spPr>
          <a:xfrm>
            <a:off x="735725" y="177338"/>
            <a:ext cx="7872248"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800" dirty="0"/>
              <a:t>Function of a tRNA Depends on the Specificity Between the Amino Acid It Carries and Its Anticodon</a:t>
            </a:r>
          </a:p>
        </p:txBody>
      </p:sp>
      <p:sp>
        <p:nvSpPr>
          <p:cNvPr id="1058" name="Google Shape;1058;p62">
            <a:extLst>
              <a:ext uri="{FF2B5EF4-FFF2-40B4-BE49-F238E27FC236}">
                <a16:creationId xmlns:a16="http://schemas.microsoft.com/office/drawing/2014/main" id="{B17AA964-F241-3694-7FD4-87C687398DC0}"/>
              </a:ext>
            </a:extLst>
          </p:cNvPr>
          <p:cNvSpPr txBox="1">
            <a:spLocks noGrp="1"/>
          </p:cNvSpPr>
          <p:nvPr>
            <p:ph type="subTitle" idx="4294967295"/>
          </p:nvPr>
        </p:nvSpPr>
        <p:spPr>
          <a:xfrm>
            <a:off x="480497" y="1671928"/>
            <a:ext cx="8382704" cy="2891636"/>
          </a:xfrm>
          <a:prstGeom prst="rect">
            <a:avLst/>
          </a:prstGeom>
          <a:solidFill>
            <a:schemeClr val="bg2">
              <a:lumMod val="20000"/>
              <a:lumOff val="80000"/>
            </a:schemeClr>
          </a:solidFill>
        </p:spPr>
        <p:txBody>
          <a:bodyPr spcFirstLastPara="1" wrap="square" lIns="91425" tIns="91425" rIns="91425" bIns="91425" anchor="t" anchorCtr="0">
            <a:noAutofit/>
          </a:bodyPr>
          <a:lstStyle/>
          <a:p>
            <a:pPr marL="285750" indent="-285750"/>
            <a:r>
              <a:rPr lang="en-US" sz="1600" dirty="0"/>
              <a:t>Genetic Code:</a:t>
            </a:r>
          </a:p>
          <a:p>
            <a:pPr marL="742950" lvl="1" indent="-285750"/>
            <a:r>
              <a:rPr lang="en-US" sz="1600" dirty="0"/>
              <a:t>There are 61 codons for 20 amino acids, plus 3 stop codons.</a:t>
            </a:r>
          </a:p>
          <a:p>
            <a:pPr marL="742950" lvl="1" indent="-285750"/>
            <a:r>
              <a:rPr lang="en-US" sz="1600" dirty="0"/>
              <a:t>tRNA must carry the correct amino acid specified by its anticodon.</a:t>
            </a:r>
          </a:p>
          <a:p>
            <a:pPr marL="285750" indent="-285750"/>
            <a:r>
              <a:rPr lang="en-US" sz="1600" dirty="0"/>
              <a:t>tRNA Genes:</a:t>
            </a:r>
          </a:p>
          <a:p>
            <a:pPr marL="742950" lvl="1" indent="-285750"/>
            <a:r>
              <a:rPr lang="en-US" sz="1600" dirty="0"/>
              <a:t>Cells produce various tRNA molecules, each with a unique anticodon.</a:t>
            </a:r>
          </a:p>
          <a:p>
            <a:pPr marL="742950" lvl="1" indent="-285750"/>
            <a:r>
              <a:rPr lang="en-US" sz="1600" dirty="0"/>
              <a:t>Distinct tRNA genes in chromosomal DNA encode these molecules.</a:t>
            </a:r>
          </a:p>
          <a:p>
            <a:pPr marL="285750" indent="-285750"/>
            <a:r>
              <a:rPr lang="en-US" sz="1600" dirty="0"/>
              <a:t>Naming Convention:</a:t>
            </a:r>
          </a:p>
          <a:p>
            <a:pPr marL="742950" lvl="1" indent="-285750"/>
            <a:r>
              <a:rPr lang="en-US" sz="1600" dirty="0"/>
              <a:t>tRNA molecules are named based on the amino acid they carry (e.g., </a:t>
            </a:r>
            <a:r>
              <a:rPr lang="en-US" sz="1600" dirty="0" err="1"/>
              <a:t>tRNA^phe</a:t>
            </a:r>
            <a:r>
              <a:rPr lang="en-US" sz="1600" dirty="0"/>
              <a:t> for phenylalanine, </a:t>
            </a:r>
            <a:r>
              <a:rPr lang="en-US" sz="1600" dirty="0" err="1"/>
              <a:t>tRNA^pro</a:t>
            </a:r>
            <a:r>
              <a:rPr lang="en-US" sz="1600" dirty="0"/>
              <a:t> for proline).</a:t>
            </a:r>
          </a:p>
        </p:txBody>
      </p:sp>
    </p:spTree>
    <p:extLst>
      <p:ext uri="{BB962C8B-B14F-4D97-AF65-F5344CB8AC3E}">
        <p14:creationId xmlns:p14="http://schemas.microsoft.com/office/powerpoint/2010/main" val="20615225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5FD7E7-E72F-8AA3-649C-3E1370CDA78F}"/>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CA1FF2A6-B76C-6150-DFD7-1EE57E7DB870}"/>
              </a:ext>
            </a:extLst>
          </p:cNvPr>
          <p:cNvSpPr>
            <a:spLocks noGrp="1"/>
          </p:cNvSpPr>
          <p:nvPr>
            <p:ph type="body" idx="1"/>
          </p:nvPr>
        </p:nvSpPr>
        <p:spPr>
          <a:xfrm>
            <a:off x="582163" y="266050"/>
            <a:ext cx="7979674" cy="4611399"/>
          </a:xfrm>
          <a:solidFill>
            <a:schemeClr val="bg2">
              <a:lumMod val="20000"/>
              <a:lumOff val="80000"/>
            </a:schemeClr>
          </a:solidFill>
          <a:ln>
            <a:solidFill>
              <a:schemeClr val="tx2">
                <a:lumMod val="40000"/>
                <a:lumOff val="60000"/>
              </a:schemeClr>
            </a:solidFill>
          </a:ln>
        </p:spPr>
        <p:txBody>
          <a:bodyPr/>
          <a:lstStyle/>
          <a:p>
            <a:pPr marL="482600" indent="-342900">
              <a:buFont typeface="+mj-lt"/>
              <a:buAutoNum type="arabicPeriod"/>
            </a:pPr>
            <a:r>
              <a:rPr lang="en-US" sz="1600" b="1" dirty="0">
                <a:latin typeface="Tahoma" panose="020B0604030504040204" pitchFamily="34" charset="0"/>
                <a:ea typeface="Tahoma" panose="020B0604030504040204" pitchFamily="34" charset="0"/>
                <a:cs typeface="Tahoma" panose="020B0604030504040204" pitchFamily="34" charset="0"/>
              </a:rPr>
              <a:t>Common Structure</a:t>
            </a:r>
            <a:r>
              <a:rPr lang="en-US" sz="1600" dirty="0">
                <a:latin typeface="Tahoma" panose="020B0604030504040204" pitchFamily="34" charset="0"/>
                <a:ea typeface="Tahoma" panose="020B0604030504040204" pitchFamily="34" charset="0"/>
                <a:cs typeface="Tahoma" panose="020B0604030504040204" pitchFamily="34" charset="0"/>
              </a:rPr>
              <a:t>: tRNAs have a standardized structure that facilitates their role in carrying the correct amino acids during translation.</a:t>
            </a:r>
          </a:p>
          <a:p>
            <a:pPr marL="482600" indent="-342900">
              <a:buFont typeface="+mj-lt"/>
              <a:buAutoNum type="arabicPeriod"/>
            </a:pPr>
            <a:r>
              <a:rPr lang="en-US" sz="1600" b="1" dirty="0">
                <a:latin typeface="Tahoma" panose="020B0604030504040204" pitchFamily="34" charset="0"/>
                <a:ea typeface="Tahoma" panose="020B0604030504040204" pitchFamily="34" charset="0"/>
                <a:cs typeface="Tahoma" panose="020B0604030504040204" pitchFamily="34" charset="0"/>
              </a:rPr>
              <a:t>Historical Context</a:t>
            </a:r>
            <a:r>
              <a:rPr lang="en-US" sz="1600" dirty="0">
                <a:latin typeface="Tahoma" panose="020B0604030504040204" pitchFamily="34" charset="0"/>
                <a:ea typeface="Tahoma" panose="020B0604030504040204" pitchFamily="34" charset="0"/>
                <a:cs typeface="Tahoma" panose="020B0604030504040204" pitchFamily="34" charset="0"/>
              </a:rPr>
              <a:t>: The structure of tRNAs was proposed by Robert Holley in 1965.</a:t>
            </a:r>
          </a:p>
          <a:p>
            <a:pPr marL="482600" indent="-342900">
              <a:buFont typeface="+mj-lt"/>
              <a:buAutoNum type="arabicPeriod"/>
            </a:pPr>
            <a:r>
              <a:rPr lang="en-US" sz="1600" b="1" dirty="0">
                <a:latin typeface="Tahoma" panose="020B0604030504040204" pitchFamily="34" charset="0"/>
                <a:ea typeface="Tahoma" panose="020B0604030504040204" pitchFamily="34" charset="0"/>
                <a:cs typeface="Tahoma" panose="020B0604030504040204" pitchFamily="34" charset="0"/>
              </a:rPr>
              <a:t>Cloverleaf Secondary Structure</a:t>
            </a:r>
            <a:r>
              <a:rPr lang="en-US" sz="1600" dirty="0">
                <a:latin typeface="Tahoma" panose="020B0604030504040204" pitchFamily="34" charset="0"/>
                <a:ea typeface="Tahoma" panose="020B0604030504040204" pitchFamily="34" charset="0"/>
                <a:cs typeface="Tahoma" panose="020B0604030504040204" pitchFamily="34" charset="0"/>
              </a:rPr>
              <a:t>: tRNAs feature a cloverleaf-shaped secondary structure characterized by:</a:t>
            </a:r>
          </a:p>
          <a:p>
            <a:pPr lvl="2"/>
            <a:r>
              <a:rPr lang="en-US" sz="1600" dirty="0">
                <a:latin typeface="Tahoma" panose="020B0604030504040204" pitchFamily="34" charset="0"/>
                <a:ea typeface="Tahoma" panose="020B0604030504040204" pitchFamily="34" charset="0"/>
                <a:cs typeface="Tahoma" panose="020B0604030504040204" pitchFamily="34" charset="0"/>
              </a:rPr>
              <a:t>Three stem-loop regions</a:t>
            </a:r>
          </a:p>
          <a:p>
            <a:pPr lvl="2"/>
            <a:r>
              <a:rPr lang="en-US" sz="1600" dirty="0">
                <a:latin typeface="Tahoma" panose="020B0604030504040204" pitchFamily="34" charset="0"/>
                <a:ea typeface="Tahoma" panose="020B0604030504040204" pitchFamily="34" charset="0"/>
                <a:cs typeface="Tahoma" panose="020B0604030504040204" pitchFamily="34" charset="0"/>
              </a:rPr>
              <a:t>A variable region</a:t>
            </a:r>
          </a:p>
          <a:p>
            <a:pPr lvl="2"/>
            <a:r>
              <a:rPr lang="en-US" sz="1600" dirty="0">
                <a:latin typeface="Tahoma" panose="020B0604030504040204" pitchFamily="34" charset="0"/>
                <a:ea typeface="Tahoma" panose="020B0604030504040204" pitchFamily="34" charset="0"/>
                <a:cs typeface="Tahoma" panose="020B0604030504040204" pitchFamily="34" charset="0"/>
              </a:rPr>
              <a:t>A 3' acceptor stem</a:t>
            </a:r>
          </a:p>
          <a:p>
            <a:pPr marL="139700" indent="0">
              <a:buNone/>
            </a:pPr>
            <a:r>
              <a:rPr lang="en-US" sz="1600" dirty="0">
                <a:latin typeface="Tahoma" panose="020B0604030504040204" pitchFamily="34" charset="0"/>
                <a:ea typeface="Tahoma" panose="020B0604030504040204" pitchFamily="34" charset="0"/>
                <a:cs typeface="Tahoma" panose="020B0604030504040204" pitchFamily="34" charset="0"/>
              </a:rPr>
              <a:t>4. </a:t>
            </a:r>
            <a:r>
              <a:rPr lang="en-US" sz="1600" b="1" dirty="0">
                <a:latin typeface="Tahoma" panose="020B0604030504040204" pitchFamily="34" charset="0"/>
                <a:ea typeface="Tahoma" panose="020B0604030504040204" pitchFamily="34" charset="0"/>
                <a:cs typeface="Tahoma" panose="020B0604030504040204" pitchFamily="34" charset="0"/>
              </a:rPr>
              <a:t>Anticodon Function</a:t>
            </a:r>
            <a:r>
              <a:rPr lang="en-US" sz="1600" dirty="0">
                <a:latin typeface="Tahoma" panose="020B0604030504040204" pitchFamily="34" charset="0"/>
                <a:ea typeface="Tahoma" panose="020B0604030504040204" pitchFamily="34" charset="0"/>
                <a:cs typeface="Tahoma" panose="020B0604030504040204" pitchFamily="34" charset="0"/>
              </a:rPr>
              <a:t>: The anticodon, located in the second stem loop, pairs with mRNA during translation.</a:t>
            </a:r>
          </a:p>
          <a:p>
            <a:pPr marL="139700" indent="0">
              <a:buNone/>
            </a:pPr>
            <a:r>
              <a:rPr lang="en-US" sz="1600" dirty="0">
                <a:latin typeface="Tahoma" panose="020B0604030504040204" pitchFamily="34" charset="0"/>
                <a:ea typeface="Tahoma" panose="020B0604030504040204" pitchFamily="34" charset="0"/>
                <a:cs typeface="Tahoma" panose="020B0604030504040204" pitchFamily="34" charset="0"/>
              </a:rPr>
              <a:t>5. </a:t>
            </a:r>
            <a:r>
              <a:rPr lang="en-US" sz="1600" b="1" dirty="0">
                <a:latin typeface="Tahoma" panose="020B0604030504040204" pitchFamily="34" charset="0"/>
                <a:ea typeface="Tahoma" panose="020B0604030504040204" pitchFamily="34" charset="0"/>
                <a:cs typeface="Tahoma" panose="020B0604030504040204" pitchFamily="34" charset="0"/>
              </a:rPr>
              <a:t>Three-Dimensional Folding</a:t>
            </a:r>
            <a:r>
              <a:rPr lang="en-US" sz="1600" dirty="0">
                <a:latin typeface="Tahoma" panose="020B0604030504040204" pitchFamily="34" charset="0"/>
                <a:ea typeface="Tahoma" panose="020B0604030504040204" pitchFamily="34" charset="0"/>
                <a:cs typeface="Tahoma" panose="020B0604030504040204" pitchFamily="34" charset="0"/>
              </a:rPr>
              <a:t>: Upon folding into their three-dimensional shapes, tRNAs become more compact and can contain modified nucleotides beyond the standard bases (A, U, G, C).</a:t>
            </a:r>
          </a:p>
          <a:p>
            <a:pPr marL="139700" indent="0">
              <a:buNone/>
            </a:pPr>
            <a:r>
              <a:rPr lang="en-US" sz="1600" dirty="0">
                <a:latin typeface="Tahoma" panose="020B0604030504040204" pitchFamily="34" charset="0"/>
                <a:ea typeface="Tahoma" panose="020B0604030504040204" pitchFamily="34" charset="0"/>
                <a:cs typeface="Tahoma" panose="020B0604030504040204" pitchFamily="34" charset="0"/>
              </a:rPr>
              <a:t>6. </a:t>
            </a:r>
            <a:r>
              <a:rPr lang="en-US" sz="1600" b="1" dirty="0">
                <a:latin typeface="Tahoma" panose="020B0604030504040204" pitchFamily="34" charset="0"/>
                <a:ea typeface="Tahoma" panose="020B0604030504040204" pitchFamily="34" charset="0"/>
                <a:cs typeface="Tahoma" panose="020B0604030504040204" pitchFamily="34" charset="0"/>
              </a:rPr>
              <a:t>Nucleotide Modifications</a:t>
            </a:r>
            <a:r>
              <a:rPr lang="en-US" sz="1600" dirty="0">
                <a:latin typeface="Tahoma" panose="020B0604030504040204" pitchFamily="34" charset="0"/>
                <a:ea typeface="Tahoma" panose="020B0604030504040204" pitchFamily="34" charset="0"/>
                <a:cs typeface="Tahoma" panose="020B0604030504040204" pitchFamily="34" charset="0"/>
              </a:rPr>
              <a:t>: Over 60 modifications of tRNA nucleotides have been identified, which influence codon recognition during translation.</a:t>
            </a:r>
          </a:p>
        </p:txBody>
      </p:sp>
    </p:spTree>
    <p:extLst>
      <p:ext uri="{BB962C8B-B14F-4D97-AF65-F5344CB8AC3E}">
        <p14:creationId xmlns:p14="http://schemas.microsoft.com/office/powerpoint/2010/main" val="35802388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diagram of a dna molecule&#10;&#10;Description automatically generated with medium confidence">
            <a:extLst>
              <a:ext uri="{FF2B5EF4-FFF2-40B4-BE49-F238E27FC236}">
                <a16:creationId xmlns:a16="http://schemas.microsoft.com/office/drawing/2014/main" id="{3CC4E844-9801-1840-A4B6-C72A70D865F2}"/>
              </a:ext>
            </a:extLst>
          </p:cNvPr>
          <p:cNvPicPr>
            <a:picLocks noChangeAspect="1"/>
          </p:cNvPicPr>
          <p:nvPr/>
        </p:nvPicPr>
        <p:blipFill>
          <a:blip r:embed="rId2"/>
          <a:stretch>
            <a:fillRect/>
          </a:stretch>
        </p:blipFill>
        <p:spPr>
          <a:xfrm>
            <a:off x="484874" y="311017"/>
            <a:ext cx="3387143" cy="3243552"/>
          </a:xfrm>
          <a:prstGeom prst="rect">
            <a:avLst/>
          </a:prstGeom>
          <a:ln w="28575">
            <a:solidFill>
              <a:schemeClr val="tx1"/>
            </a:solidFill>
          </a:ln>
        </p:spPr>
      </p:pic>
      <p:pic>
        <p:nvPicPr>
          <p:cNvPr id="3" name="Picture 2">
            <a:extLst>
              <a:ext uri="{FF2B5EF4-FFF2-40B4-BE49-F238E27FC236}">
                <a16:creationId xmlns:a16="http://schemas.microsoft.com/office/drawing/2014/main" id="{78EE24F0-2544-FAE0-B631-A7EAEB3C60F1}"/>
              </a:ext>
            </a:extLst>
          </p:cNvPr>
          <p:cNvPicPr>
            <a:picLocks noChangeAspect="1"/>
          </p:cNvPicPr>
          <p:nvPr/>
        </p:nvPicPr>
        <p:blipFill>
          <a:blip r:embed="rId3"/>
          <a:stretch>
            <a:fillRect/>
          </a:stretch>
        </p:blipFill>
        <p:spPr>
          <a:xfrm>
            <a:off x="4922838" y="1418600"/>
            <a:ext cx="3392508" cy="3243552"/>
          </a:xfrm>
          <a:prstGeom prst="rect">
            <a:avLst/>
          </a:prstGeom>
          <a:ln w="28575">
            <a:solidFill>
              <a:schemeClr val="tx1"/>
            </a:solidFill>
          </a:ln>
        </p:spPr>
      </p:pic>
      <p:sp>
        <p:nvSpPr>
          <p:cNvPr id="5" name="TextBox 4">
            <a:extLst>
              <a:ext uri="{FF2B5EF4-FFF2-40B4-BE49-F238E27FC236}">
                <a16:creationId xmlns:a16="http://schemas.microsoft.com/office/drawing/2014/main" id="{13317FCD-905E-CF96-4638-53F4BEABA306}"/>
              </a:ext>
            </a:extLst>
          </p:cNvPr>
          <p:cNvSpPr txBox="1"/>
          <p:nvPr/>
        </p:nvSpPr>
        <p:spPr>
          <a:xfrm>
            <a:off x="4815401" y="137152"/>
            <a:ext cx="3607382" cy="1122167"/>
          </a:xfrm>
          <a:prstGeom prst="rect">
            <a:avLst/>
          </a:prstGeom>
          <a:noFill/>
        </p:spPr>
        <p:txBody>
          <a:bodyPr wrap="square">
            <a:spAutoFit/>
          </a:bodyPr>
          <a:lstStyle/>
          <a:p>
            <a:pPr marL="0" marR="0" algn="just">
              <a:lnSpc>
                <a:spcPct val="107000"/>
              </a:lnSpc>
              <a:spcBef>
                <a:spcPts val="0"/>
              </a:spcBef>
              <a:spcAft>
                <a:spcPts val="800"/>
              </a:spcAft>
            </a:pPr>
            <a:r>
              <a:rPr lang="en-US" sz="1050" b="1" kern="100" dirty="0">
                <a:effectLst/>
                <a:latin typeface="Arial" panose="020B0604020202020204" pitchFamily="34" charset="0"/>
                <a:ea typeface="Aptos" panose="020B0004020202020204" pitchFamily="34" charset="0"/>
                <a:cs typeface="Times New Roman" panose="02020603050405020304" pitchFamily="18" charset="0"/>
              </a:rPr>
              <a:t>Figure 13.11 </a:t>
            </a:r>
            <a:r>
              <a:rPr lang="en-US" sz="1050" kern="100" dirty="0">
                <a:effectLst/>
                <a:latin typeface="Arial" panose="020B0604020202020204" pitchFamily="34" charset="0"/>
                <a:ea typeface="Aptos" panose="020B0004020202020204" pitchFamily="34" charset="0"/>
                <a:cs typeface="Times New Roman" panose="02020603050405020304" pitchFamily="18" charset="0"/>
              </a:rPr>
              <a:t>illustrates the function of aminoacyl-tRNA synthetase, which has binding sites for ATP, a specific amino acid, and tRNA. First, the enzyme attaches AMP from ATP to the amino acid, activating it. Next, the activated amino acid is linked to tRNA, enabling its transport to the ribosome for protein synthesis.</a:t>
            </a:r>
            <a:endParaRPr lang="en-US" sz="1200" kern="100" dirty="0">
              <a:effectLst/>
              <a:latin typeface="Aptos" panose="020B0004020202020204" pitchFamily="34" charset="0"/>
              <a:ea typeface="Aptos" panose="020B0004020202020204" pitchFamily="34" charset="0"/>
              <a:cs typeface="Times New Roman" panose="02020603050405020304" pitchFamily="18" charset="0"/>
            </a:endParaRPr>
          </a:p>
        </p:txBody>
      </p:sp>
      <p:sp>
        <p:nvSpPr>
          <p:cNvPr id="9" name="TextBox 8">
            <a:extLst>
              <a:ext uri="{FF2B5EF4-FFF2-40B4-BE49-F238E27FC236}">
                <a16:creationId xmlns:a16="http://schemas.microsoft.com/office/drawing/2014/main" id="{76817ACE-960F-A12A-4CF8-5D11A77931CE}"/>
              </a:ext>
            </a:extLst>
          </p:cNvPr>
          <p:cNvSpPr txBox="1"/>
          <p:nvPr/>
        </p:nvSpPr>
        <p:spPr>
          <a:xfrm>
            <a:off x="430406" y="3641581"/>
            <a:ext cx="3496078" cy="1073243"/>
          </a:xfrm>
          <a:prstGeom prst="rect">
            <a:avLst/>
          </a:prstGeom>
          <a:noFill/>
        </p:spPr>
        <p:txBody>
          <a:bodyPr wrap="square">
            <a:spAutoFit/>
          </a:bodyPr>
          <a:lstStyle/>
          <a:p>
            <a:pPr marL="0" marR="0" algn="just">
              <a:lnSpc>
                <a:spcPct val="107000"/>
              </a:lnSpc>
              <a:spcBef>
                <a:spcPts val="0"/>
              </a:spcBef>
              <a:spcAft>
                <a:spcPts val="800"/>
              </a:spcAft>
            </a:pPr>
            <a:r>
              <a:rPr lang="en-US" sz="1000" b="1" kern="100" dirty="0">
                <a:effectLst/>
                <a:latin typeface="Arial" panose="020B0604020202020204" pitchFamily="34" charset="0"/>
                <a:ea typeface="Aptos" panose="020B0004020202020204" pitchFamily="34" charset="0"/>
                <a:cs typeface="Times New Roman" panose="02020603050405020304" pitchFamily="18" charset="0"/>
              </a:rPr>
              <a:t>Figure 13.10 </a:t>
            </a:r>
            <a:r>
              <a:rPr lang="en-US" sz="1000" kern="100" dirty="0">
                <a:effectLst/>
                <a:latin typeface="Arial" panose="020B0604020202020204" pitchFamily="34" charset="0"/>
                <a:ea typeface="Aptos" panose="020B0004020202020204" pitchFamily="34" charset="0"/>
                <a:cs typeface="Times New Roman" panose="02020603050405020304" pitchFamily="18" charset="0"/>
              </a:rPr>
              <a:t>illustrates the tRNA secondary structure, showing the CCA sequence at the 3' end and variable nucleotide sites in blue. It also highlights modified bases in a yeast tRNA for alanine, including inosine (I), </a:t>
            </a:r>
            <a:r>
              <a:rPr lang="en-US" sz="1000" kern="100" dirty="0" err="1">
                <a:effectLst/>
                <a:latin typeface="Arial" panose="020B0604020202020204" pitchFamily="34" charset="0"/>
                <a:ea typeface="Aptos" panose="020B0004020202020204" pitchFamily="34" charset="0"/>
                <a:cs typeface="Times New Roman" panose="02020603050405020304" pitchFamily="18" charset="0"/>
              </a:rPr>
              <a:t>methylinosine</a:t>
            </a:r>
            <a:r>
              <a:rPr lang="en-US" sz="1000" kern="100" dirty="0">
                <a:effectLst/>
                <a:latin typeface="Arial" panose="020B0604020202020204" pitchFamily="34" charset="0"/>
                <a:ea typeface="Aptos" panose="020B0004020202020204" pitchFamily="34" charset="0"/>
                <a:cs typeface="Times New Roman" panose="02020603050405020304" pitchFamily="18" charset="0"/>
              </a:rPr>
              <a:t> (</a:t>
            </a:r>
            <a:r>
              <a:rPr lang="en-US" sz="1000" kern="100" dirty="0" err="1">
                <a:effectLst/>
                <a:latin typeface="Arial" panose="020B0604020202020204" pitchFamily="34" charset="0"/>
                <a:ea typeface="Aptos" panose="020B0004020202020204" pitchFamily="34" charset="0"/>
                <a:cs typeface="Times New Roman" panose="02020603050405020304" pitchFamily="18" charset="0"/>
              </a:rPr>
              <a:t>mI</a:t>
            </a:r>
            <a:r>
              <a:rPr lang="en-US" sz="1000" kern="100" dirty="0">
                <a:effectLst/>
                <a:latin typeface="Arial" panose="020B0604020202020204" pitchFamily="34" charset="0"/>
                <a:ea typeface="Aptos" panose="020B0004020202020204" pitchFamily="34" charset="0"/>
                <a:cs typeface="Times New Roman" panose="02020603050405020304" pitchFamily="18" charset="0"/>
              </a:rPr>
              <a:t>), ribothymidine (T), dihydrouridine (UH2), </a:t>
            </a:r>
            <a:r>
              <a:rPr lang="en-US" sz="1000" kern="100" dirty="0" err="1">
                <a:effectLst/>
                <a:latin typeface="Arial" panose="020B0604020202020204" pitchFamily="34" charset="0"/>
                <a:ea typeface="Aptos" panose="020B0004020202020204" pitchFamily="34" charset="0"/>
                <a:cs typeface="Times New Roman" panose="02020603050405020304" pitchFamily="18" charset="0"/>
              </a:rPr>
              <a:t>dimethylguanosine</a:t>
            </a:r>
            <a:r>
              <a:rPr lang="en-US" sz="1000" kern="100" dirty="0">
                <a:effectLst/>
                <a:latin typeface="Arial" panose="020B0604020202020204" pitchFamily="34" charset="0"/>
                <a:ea typeface="Aptos" panose="020B0004020202020204" pitchFamily="34" charset="0"/>
                <a:cs typeface="Times New Roman" panose="02020603050405020304" pitchFamily="18" charset="0"/>
              </a:rPr>
              <a:t> (m2G), and </a:t>
            </a:r>
            <a:r>
              <a:rPr lang="en-US" sz="1000" kern="100" dirty="0" err="1">
                <a:effectLst/>
                <a:latin typeface="Arial" panose="020B0604020202020204" pitchFamily="34" charset="0"/>
                <a:ea typeface="Aptos" panose="020B0004020202020204" pitchFamily="34" charset="0"/>
                <a:cs typeface="Times New Roman" panose="02020603050405020304" pitchFamily="18" charset="0"/>
              </a:rPr>
              <a:t>pseudouridine</a:t>
            </a:r>
            <a:r>
              <a:rPr lang="en-US" sz="1000" kern="100" dirty="0">
                <a:effectLst/>
                <a:latin typeface="Arial" panose="020B0604020202020204" pitchFamily="34" charset="0"/>
                <a:ea typeface="Aptos" panose="020B0004020202020204" pitchFamily="34" charset="0"/>
                <a:cs typeface="Times New Roman" panose="02020603050405020304" pitchFamily="18" charset="0"/>
              </a:rPr>
              <a:t> (Ψ).</a:t>
            </a:r>
            <a:endParaRPr lang="en-US" sz="1000" kern="100" dirty="0">
              <a:effectLst/>
              <a:latin typeface="Aptos" panose="020B0004020202020204" pitchFamily="34" charset="0"/>
              <a:ea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39614560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A7BB8C9A-7FE3-886D-F609-E928BED10C8A}"/>
              </a:ext>
            </a:extLst>
          </p:cNvPr>
          <p:cNvPicPr>
            <a:picLocks noChangeAspect="1"/>
          </p:cNvPicPr>
          <p:nvPr/>
        </p:nvPicPr>
        <p:blipFill>
          <a:blip r:embed="rId2"/>
          <a:stretch>
            <a:fillRect/>
          </a:stretch>
        </p:blipFill>
        <p:spPr>
          <a:xfrm>
            <a:off x="5828596" y="1075792"/>
            <a:ext cx="3018201" cy="2503747"/>
          </a:xfrm>
          <a:prstGeom prst="rect">
            <a:avLst/>
          </a:prstGeom>
          <a:ln w="28575">
            <a:solidFill>
              <a:schemeClr val="tx1"/>
            </a:solidFill>
          </a:ln>
        </p:spPr>
      </p:pic>
      <p:sp>
        <p:nvSpPr>
          <p:cNvPr id="3" name="TextBox 2">
            <a:extLst>
              <a:ext uri="{FF2B5EF4-FFF2-40B4-BE49-F238E27FC236}">
                <a16:creationId xmlns:a16="http://schemas.microsoft.com/office/drawing/2014/main" id="{1CA846A6-6D52-A8B0-2C2F-72B2BFB97AA6}"/>
              </a:ext>
            </a:extLst>
          </p:cNvPr>
          <p:cNvSpPr txBox="1"/>
          <p:nvPr/>
        </p:nvSpPr>
        <p:spPr>
          <a:xfrm>
            <a:off x="6858906" y="3638672"/>
            <a:ext cx="1209708" cy="261610"/>
          </a:xfrm>
          <a:prstGeom prst="rect">
            <a:avLst/>
          </a:prstGeom>
          <a:noFill/>
        </p:spPr>
        <p:txBody>
          <a:bodyPr wrap="square">
            <a:spAutoFit/>
          </a:bodyPr>
          <a:lstStyle/>
          <a:p>
            <a:r>
              <a:rPr lang="en-US" sz="1100" b="1" kern="100" dirty="0">
                <a:effectLst/>
                <a:latin typeface="Arial" panose="020B0604020202020204" pitchFamily="34" charset="0"/>
                <a:ea typeface="Aptos" panose="020B0004020202020204" pitchFamily="34" charset="0"/>
                <a:cs typeface="Times New Roman" panose="02020603050405020304" pitchFamily="18" charset="0"/>
              </a:rPr>
              <a:t>Figure 13.12 </a:t>
            </a:r>
            <a:endParaRPr lang="en-US" sz="1100" dirty="0"/>
          </a:p>
        </p:txBody>
      </p:sp>
      <p:sp>
        <p:nvSpPr>
          <p:cNvPr id="5" name="TextBox 4">
            <a:extLst>
              <a:ext uri="{FF2B5EF4-FFF2-40B4-BE49-F238E27FC236}">
                <a16:creationId xmlns:a16="http://schemas.microsoft.com/office/drawing/2014/main" id="{A1D0A309-1760-22F5-F9A3-50ABF26D5EC3}"/>
              </a:ext>
            </a:extLst>
          </p:cNvPr>
          <p:cNvSpPr txBox="1"/>
          <p:nvPr/>
        </p:nvSpPr>
        <p:spPr>
          <a:xfrm>
            <a:off x="193184" y="445917"/>
            <a:ext cx="5499279" cy="4401205"/>
          </a:xfrm>
          <a:prstGeom prst="rect">
            <a:avLst/>
          </a:prstGeom>
          <a:noFill/>
        </p:spPr>
        <p:txBody>
          <a:bodyPr wrap="square">
            <a:spAutoFit/>
          </a:bodyPr>
          <a:lstStyle/>
          <a:p>
            <a:pPr marL="342900" indent="-342900">
              <a:buFont typeface="+mj-lt"/>
              <a:buAutoNum type="arabicPeriod"/>
            </a:pPr>
            <a:r>
              <a:rPr lang="en-US" b="1" dirty="0">
                <a:solidFill>
                  <a:schemeClr val="accent1">
                    <a:lumMod val="50000"/>
                  </a:schemeClr>
                </a:solidFill>
                <a:latin typeface="Tahoma" panose="020B0604030504040204" pitchFamily="34" charset="0"/>
                <a:ea typeface="Tahoma" panose="020B0604030504040204" pitchFamily="34" charset="0"/>
                <a:cs typeface="Tahoma" panose="020B0604030504040204" pitchFamily="34" charset="0"/>
              </a:rPr>
              <a:t>Wobble Position: </a:t>
            </a:r>
            <a:r>
              <a:rPr lang="en-US" dirty="0">
                <a:solidFill>
                  <a:schemeClr val="accent1">
                    <a:lumMod val="50000"/>
                  </a:schemeClr>
                </a:solidFill>
                <a:latin typeface="Tahoma" panose="020B0604030504040204" pitchFamily="34" charset="0"/>
                <a:ea typeface="Tahoma" panose="020B0604030504040204" pitchFamily="34" charset="0"/>
                <a:cs typeface="Tahoma" panose="020B0604030504040204" pitchFamily="34" charset="0"/>
              </a:rPr>
              <a:t>This is where the first base of the tRNA anticodon pairs with the third base of the mRNA codon.</a:t>
            </a:r>
          </a:p>
          <a:p>
            <a:pPr marL="342900" indent="-342900">
              <a:buFont typeface="+mj-lt"/>
              <a:buAutoNum type="arabicPeriod"/>
            </a:pPr>
            <a:endParaRPr lang="en-US" dirty="0">
              <a:solidFill>
                <a:schemeClr val="accent1">
                  <a:lumMod val="50000"/>
                </a:schemeClr>
              </a:solidFill>
              <a:latin typeface="Tahoma" panose="020B0604030504040204" pitchFamily="34" charset="0"/>
              <a:ea typeface="Tahoma" panose="020B0604030504040204" pitchFamily="34" charset="0"/>
              <a:cs typeface="Tahoma" panose="020B0604030504040204" pitchFamily="34" charset="0"/>
            </a:endParaRPr>
          </a:p>
          <a:p>
            <a:pPr marL="342900" indent="-342900">
              <a:buFont typeface="+mj-lt"/>
              <a:buAutoNum type="arabicPeriod"/>
            </a:pPr>
            <a:r>
              <a:rPr lang="en-US" b="1" dirty="0">
                <a:solidFill>
                  <a:schemeClr val="accent1">
                    <a:lumMod val="50000"/>
                  </a:schemeClr>
                </a:solidFill>
                <a:latin typeface="Tahoma" panose="020B0604030504040204" pitchFamily="34" charset="0"/>
                <a:ea typeface="Tahoma" panose="020B0604030504040204" pitchFamily="34" charset="0"/>
                <a:cs typeface="Tahoma" panose="020B0604030504040204" pitchFamily="34" charset="0"/>
              </a:rPr>
              <a:t>Revised Wobble Rules: </a:t>
            </a:r>
            <a:r>
              <a:rPr lang="en-US" dirty="0">
                <a:solidFill>
                  <a:schemeClr val="accent1">
                    <a:lumMod val="50000"/>
                  </a:schemeClr>
                </a:solidFill>
                <a:latin typeface="Tahoma" panose="020B0604030504040204" pitchFamily="34" charset="0"/>
                <a:ea typeface="Tahoma" panose="020B0604030504040204" pitchFamily="34" charset="0"/>
                <a:cs typeface="Tahoma" panose="020B0604030504040204" pitchFamily="34" charset="0"/>
              </a:rPr>
              <a:t>Yokoyama and Nishimura (1995) updated the original wobble rules by Crick.</a:t>
            </a:r>
          </a:p>
          <a:p>
            <a:pPr marL="342900" indent="-342900">
              <a:buFont typeface="+mj-lt"/>
              <a:buAutoNum type="arabicPeriod"/>
            </a:pPr>
            <a:endParaRPr lang="en-US" dirty="0">
              <a:solidFill>
                <a:schemeClr val="accent1">
                  <a:lumMod val="50000"/>
                </a:schemeClr>
              </a:solidFill>
              <a:latin typeface="Tahoma" panose="020B0604030504040204" pitchFamily="34" charset="0"/>
              <a:ea typeface="Tahoma" panose="020B0604030504040204" pitchFamily="34" charset="0"/>
              <a:cs typeface="Tahoma" panose="020B0604030504040204" pitchFamily="34" charset="0"/>
            </a:endParaRPr>
          </a:p>
          <a:p>
            <a:pPr marL="342900" indent="-342900">
              <a:buFont typeface="+mj-lt"/>
              <a:buAutoNum type="arabicPeriod"/>
            </a:pPr>
            <a:r>
              <a:rPr lang="en-US" b="1" dirty="0">
                <a:solidFill>
                  <a:schemeClr val="accent1">
                    <a:lumMod val="50000"/>
                  </a:schemeClr>
                </a:solidFill>
                <a:latin typeface="Tahoma" panose="020B0604030504040204" pitchFamily="34" charset="0"/>
                <a:ea typeface="Tahoma" panose="020B0604030504040204" pitchFamily="34" charset="0"/>
                <a:cs typeface="Tahoma" panose="020B0604030504040204" pitchFamily="34" charset="0"/>
              </a:rPr>
              <a:t>Standard RNA Bases: </a:t>
            </a:r>
            <a:r>
              <a:rPr lang="en-US" dirty="0">
                <a:solidFill>
                  <a:schemeClr val="accent1">
                    <a:lumMod val="50000"/>
                  </a:schemeClr>
                </a:solidFill>
                <a:latin typeface="Tahoma" panose="020B0604030504040204" pitchFamily="34" charset="0"/>
                <a:ea typeface="Tahoma" panose="020B0604030504040204" pitchFamily="34" charset="0"/>
                <a:cs typeface="Tahoma" panose="020B0604030504040204" pitchFamily="34" charset="0"/>
              </a:rPr>
              <a:t>The common bases in RNA are Guanine (G), Cytosine (C), Adenine (A), and Uracil (U).</a:t>
            </a:r>
          </a:p>
          <a:p>
            <a:pPr marL="342900" indent="-342900">
              <a:buFont typeface="+mj-lt"/>
              <a:buAutoNum type="arabicPeriod"/>
            </a:pPr>
            <a:endParaRPr lang="en-US" b="1" dirty="0">
              <a:solidFill>
                <a:schemeClr val="accent1">
                  <a:lumMod val="50000"/>
                </a:schemeClr>
              </a:solidFill>
              <a:latin typeface="Tahoma" panose="020B0604030504040204" pitchFamily="34" charset="0"/>
              <a:ea typeface="Tahoma" panose="020B0604030504040204" pitchFamily="34" charset="0"/>
              <a:cs typeface="Tahoma" panose="020B0604030504040204" pitchFamily="34" charset="0"/>
            </a:endParaRPr>
          </a:p>
          <a:p>
            <a:pPr marL="342900" indent="-342900">
              <a:buFont typeface="+mj-lt"/>
              <a:buAutoNum type="arabicPeriod"/>
            </a:pPr>
            <a:r>
              <a:rPr lang="en-US" b="1" dirty="0">
                <a:solidFill>
                  <a:schemeClr val="accent1">
                    <a:lumMod val="50000"/>
                  </a:schemeClr>
                </a:solidFill>
                <a:latin typeface="Tahoma" panose="020B0604030504040204" pitchFamily="34" charset="0"/>
                <a:ea typeface="Tahoma" panose="020B0604030504040204" pitchFamily="34" charset="0"/>
                <a:cs typeface="Tahoma" panose="020B0604030504040204" pitchFamily="34" charset="0"/>
              </a:rPr>
              <a:t>Modified tRNA Bases: </a:t>
            </a:r>
            <a:r>
              <a:rPr lang="en-US" dirty="0">
                <a:solidFill>
                  <a:schemeClr val="accent1">
                    <a:lumMod val="50000"/>
                  </a:schemeClr>
                </a:solidFill>
                <a:latin typeface="Tahoma" panose="020B0604030504040204" pitchFamily="34" charset="0"/>
                <a:ea typeface="Tahoma" panose="020B0604030504040204" pitchFamily="34" charset="0"/>
                <a:cs typeface="Tahoma" panose="020B0604030504040204" pitchFamily="34" charset="0"/>
              </a:rPr>
              <a:t>Some tRNA bases can be modified at the wobble position, including:</a:t>
            </a:r>
          </a:p>
          <a:p>
            <a:pPr marL="285750" indent="-285750">
              <a:buFont typeface="Arial" panose="020B0604020202020204" pitchFamily="34" charset="0"/>
              <a:buChar char="•"/>
            </a:pPr>
            <a:r>
              <a:rPr lang="en-US" dirty="0">
                <a:solidFill>
                  <a:schemeClr val="accent1">
                    <a:lumMod val="50000"/>
                  </a:schemeClr>
                </a:solidFill>
                <a:latin typeface="Tahoma" panose="020B0604030504040204" pitchFamily="34" charset="0"/>
                <a:ea typeface="Tahoma" panose="020B0604030504040204" pitchFamily="34" charset="0"/>
                <a:cs typeface="Tahoma" panose="020B0604030504040204" pitchFamily="34" charset="0"/>
              </a:rPr>
              <a:t>Inosine (I)</a:t>
            </a:r>
          </a:p>
          <a:p>
            <a:pPr marL="285750" lvl="8" indent="-285750">
              <a:buFont typeface="Arial" panose="020B0604020202020204" pitchFamily="34" charset="0"/>
              <a:buChar char="•"/>
            </a:pPr>
            <a:r>
              <a:rPr lang="en-US" dirty="0">
                <a:solidFill>
                  <a:schemeClr val="accent1">
                    <a:lumMod val="50000"/>
                  </a:schemeClr>
                </a:solidFill>
                <a:latin typeface="Tahoma" panose="020B0604030504040204" pitchFamily="34" charset="0"/>
                <a:ea typeface="Tahoma" panose="020B0604030504040204" pitchFamily="34" charset="0"/>
                <a:cs typeface="Tahoma" panose="020B0604030504040204" pitchFamily="34" charset="0"/>
              </a:rPr>
              <a:t>5-methyl-2-thiouridine (xm^s2U)</a:t>
            </a:r>
          </a:p>
          <a:p>
            <a:pPr marL="285750" lvl="8" indent="-285750">
              <a:buFont typeface="Arial" panose="020B0604020202020204" pitchFamily="34" charset="0"/>
              <a:buChar char="•"/>
            </a:pPr>
            <a:r>
              <a:rPr lang="en-US" dirty="0">
                <a:solidFill>
                  <a:schemeClr val="accent1">
                    <a:lumMod val="50000"/>
                  </a:schemeClr>
                </a:solidFill>
                <a:latin typeface="Tahoma" panose="020B0604030504040204" pitchFamily="34" charset="0"/>
                <a:ea typeface="Tahoma" panose="020B0604030504040204" pitchFamily="34" charset="0"/>
                <a:cs typeface="Tahoma" panose="020B0604030504040204" pitchFamily="34" charset="0"/>
              </a:rPr>
              <a:t>5-methyl-uridine (xm^5U)</a:t>
            </a:r>
          </a:p>
          <a:p>
            <a:pPr marL="285750" lvl="8" indent="-285750">
              <a:buFont typeface="Arial" panose="020B0604020202020204" pitchFamily="34" charset="0"/>
              <a:buChar char="•"/>
            </a:pPr>
            <a:r>
              <a:rPr lang="en-US" dirty="0">
                <a:solidFill>
                  <a:schemeClr val="accent1">
                    <a:lumMod val="50000"/>
                  </a:schemeClr>
                </a:solidFill>
                <a:latin typeface="Tahoma" panose="020B0604030504040204" pitchFamily="34" charset="0"/>
                <a:ea typeface="Tahoma" panose="020B0604030504040204" pitchFamily="34" charset="0"/>
                <a:cs typeface="Tahoma" panose="020B0604030504040204" pitchFamily="34" charset="0"/>
              </a:rPr>
              <a:t>2'-O-methyluridine (</a:t>
            </a:r>
            <a:r>
              <a:rPr lang="en-US" dirty="0" err="1">
                <a:solidFill>
                  <a:schemeClr val="accent1">
                    <a:lumMod val="50000"/>
                  </a:schemeClr>
                </a:solidFill>
                <a:latin typeface="Tahoma" panose="020B0604030504040204" pitchFamily="34" charset="0"/>
                <a:ea typeface="Tahoma" panose="020B0604030504040204" pitchFamily="34" charset="0"/>
                <a:cs typeface="Tahoma" panose="020B0604030504040204" pitchFamily="34" charset="0"/>
              </a:rPr>
              <a:t>xm^Um</a:t>
            </a:r>
            <a:r>
              <a:rPr lang="en-US" dirty="0">
                <a:solidFill>
                  <a:schemeClr val="accent1">
                    <a:lumMod val="50000"/>
                  </a:schemeClr>
                </a:solidFill>
                <a:latin typeface="Tahoma" panose="020B0604030504040204" pitchFamily="34" charset="0"/>
                <a:ea typeface="Tahoma" panose="020B0604030504040204" pitchFamily="34" charset="0"/>
                <a:cs typeface="Tahoma" panose="020B0604030504040204" pitchFamily="34" charset="0"/>
              </a:rPr>
              <a:t>)</a:t>
            </a:r>
          </a:p>
          <a:p>
            <a:pPr marL="285750" lvl="8" indent="-285750">
              <a:buFont typeface="Arial" panose="020B0604020202020204" pitchFamily="34" charset="0"/>
              <a:buChar char="•"/>
            </a:pPr>
            <a:r>
              <a:rPr lang="en-US" dirty="0">
                <a:solidFill>
                  <a:schemeClr val="accent1">
                    <a:lumMod val="50000"/>
                  </a:schemeClr>
                </a:solidFill>
                <a:latin typeface="Tahoma" panose="020B0604030504040204" pitchFamily="34" charset="0"/>
                <a:ea typeface="Tahoma" panose="020B0604030504040204" pitchFamily="34" charset="0"/>
                <a:cs typeface="Tahoma" panose="020B0604030504040204" pitchFamily="34" charset="0"/>
              </a:rPr>
              <a:t>5-hydroxyuridine (xo^5U)</a:t>
            </a:r>
          </a:p>
          <a:p>
            <a:pPr marL="285750" lvl="8" indent="-285750">
              <a:buFont typeface="Arial" panose="020B0604020202020204" pitchFamily="34" charset="0"/>
              <a:buChar char="•"/>
            </a:pPr>
            <a:r>
              <a:rPr lang="en-US" dirty="0">
                <a:solidFill>
                  <a:schemeClr val="accent1">
                    <a:lumMod val="50000"/>
                  </a:schemeClr>
                </a:solidFill>
                <a:latin typeface="Tahoma" panose="020B0604030504040204" pitchFamily="34" charset="0"/>
                <a:ea typeface="Tahoma" panose="020B0604030504040204" pitchFamily="34" charset="0"/>
                <a:cs typeface="Tahoma" panose="020B0604030504040204" pitchFamily="34" charset="0"/>
              </a:rPr>
              <a:t>Lysidine (k^2C)</a:t>
            </a:r>
          </a:p>
          <a:p>
            <a:pPr lvl="8"/>
            <a:endParaRPr lang="en-US" dirty="0">
              <a:solidFill>
                <a:schemeClr val="accent1">
                  <a:lumMod val="50000"/>
                </a:schemeClr>
              </a:solidFill>
              <a:latin typeface="Tahoma" panose="020B0604030504040204" pitchFamily="34" charset="0"/>
              <a:ea typeface="Tahoma" panose="020B0604030504040204" pitchFamily="34" charset="0"/>
              <a:cs typeface="Tahoma" panose="020B0604030504040204" pitchFamily="34" charset="0"/>
            </a:endParaRPr>
          </a:p>
          <a:p>
            <a:r>
              <a:rPr lang="en-US" dirty="0">
                <a:solidFill>
                  <a:schemeClr val="accent1">
                    <a:lumMod val="50000"/>
                  </a:schemeClr>
                </a:solidFill>
                <a:latin typeface="Tahoma" panose="020B0604030504040204" pitchFamily="34" charset="0"/>
                <a:ea typeface="Tahoma" panose="020B0604030504040204" pitchFamily="34" charset="0"/>
                <a:cs typeface="Tahoma" panose="020B0604030504040204" pitchFamily="34" charset="0"/>
              </a:rPr>
              <a:t>5.    </a:t>
            </a:r>
            <a:r>
              <a:rPr lang="en-US" b="1" dirty="0">
                <a:solidFill>
                  <a:schemeClr val="accent1">
                    <a:lumMod val="50000"/>
                  </a:schemeClr>
                </a:solidFill>
                <a:latin typeface="Tahoma" panose="020B0604030504040204" pitchFamily="34" charset="0"/>
                <a:ea typeface="Tahoma" panose="020B0604030504040204" pitchFamily="34" charset="0"/>
                <a:cs typeface="Tahoma" panose="020B0604030504040204" pitchFamily="34" charset="0"/>
              </a:rPr>
              <a:t>Translation Efficiency: </a:t>
            </a:r>
            <a:r>
              <a:rPr lang="en-US" dirty="0">
                <a:solidFill>
                  <a:schemeClr val="accent1">
                    <a:lumMod val="50000"/>
                  </a:schemeClr>
                </a:solidFill>
                <a:latin typeface="Tahoma" panose="020B0604030504040204" pitchFamily="34" charset="0"/>
                <a:ea typeface="Tahoma" panose="020B0604030504040204" pitchFamily="34" charset="0"/>
                <a:cs typeface="Tahoma" panose="020B0604030504040204" pitchFamily="34" charset="0"/>
              </a:rPr>
              <a:t>The weak pairing of mRNA bases affects how efficiently proteins are made during translation.</a:t>
            </a:r>
          </a:p>
        </p:txBody>
      </p:sp>
    </p:spTree>
    <p:extLst>
      <p:ext uri="{BB962C8B-B14F-4D97-AF65-F5344CB8AC3E}">
        <p14:creationId xmlns:p14="http://schemas.microsoft.com/office/powerpoint/2010/main" val="11189939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B0A47A2-650C-55BF-67BF-2788C88683E6}"/>
              </a:ext>
            </a:extLst>
          </p:cNvPr>
          <p:cNvSpPr>
            <a:spLocks noGrp="1"/>
          </p:cNvSpPr>
          <p:nvPr>
            <p:ph type="body" idx="1"/>
          </p:nvPr>
        </p:nvSpPr>
        <p:spPr>
          <a:xfrm>
            <a:off x="652994" y="208096"/>
            <a:ext cx="7838011" cy="4727307"/>
          </a:xfrm>
          <a:solidFill>
            <a:schemeClr val="bg2">
              <a:lumMod val="20000"/>
              <a:lumOff val="80000"/>
            </a:schemeClr>
          </a:solidFill>
          <a:ln>
            <a:solidFill>
              <a:schemeClr val="tx2">
                <a:lumMod val="40000"/>
                <a:lumOff val="60000"/>
              </a:schemeClr>
            </a:solidFill>
          </a:ln>
        </p:spPr>
        <p:txBody>
          <a:bodyPr/>
          <a:lstStyle/>
          <a:p>
            <a:pPr marL="139700" indent="0">
              <a:buNone/>
            </a:pPr>
            <a:r>
              <a:rPr lang="en-US" b="1" dirty="0">
                <a:latin typeface="Tahoma" panose="020B0604030504040204" pitchFamily="34" charset="0"/>
                <a:ea typeface="Tahoma" panose="020B0604030504040204" pitchFamily="34" charset="0"/>
                <a:cs typeface="Tahoma" panose="020B0604030504040204" pitchFamily="34" charset="0"/>
              </a:rPr>
              <a:t>Ribosome Structure and Assembly</a:t>
            </a:r>
          </a:p>
          <a:p>
            <a:pPr marL="139700" indent="0">
              <a:buNone/>
            </a:pPr>
            <a:r>
              <a:rPr lang="en-US" dirty="0">
                <a:latin typeface="Tahoma" panose="020B0604030504040204" pitchFamily="34" charset="0"/>
                <a:ea typeface="Tahoma" panose="020B0604030504040204" pitchFamily="34" charset="0"/>
                <a:cs typeface="Tahoma" panose="020B0604030504040204" pitchFamily="34" charset="0"/>
              </a:rPr>
              <a:t>tRNAs bind to mRNA by matching their anticodons to mRNA codons, carrying the appropriate amino acid on their 3' end. To form a protein, the bond between the tRNA and amino acid breaks, allowing amino acids to link together on the ribosome, the site of protein synthesis.</a:t>
            </a:r>
          </a:p>
          <a:p>
            <a:pPr marL="139700" indent="0">
              <a:buNone/>
            </a:pPr>
            <a:r>
              <a:rPr lang="en-US" b="1" dirty="0">
                <a:latin typeface="Tahoma" panose="020B0604030504040204" pitchFamily="34" charset="0"/>
                <a:ea typeface="Tahoma" panose="020B0604030504040204" pitchFamily="34" charset="0"/>
                <a:cs typeface="Tahoma" panose="020B0604030504040204" pitchFamily="34" charset="0"/>
              </a:rPr>
              <a:t>Bacterial Ribosomes</a:t>
            </a:r>
          </a:p>
          <a:p>
            <a:pPr marL="139700" indent="0">
              <a:buNone/>
            </a:pPr>
            <a:r>
              <a:rPr lang="en-US" i="1" u="sng" dirty="0">
                <a:latin typeface="Tahoma" panose="020B0604030504040204" pitchFamily="34" charset="0"/>
                <a:ea typeface="Tahoma" panose="020B0604030504040204" pitchFamily="34" charset="0"/>
                <a:cs typeface="Tahoma" panose="020B0604030504040204" pitchFamily="34" charset="0"/>
              </a:rPr>
              <a:t>Type</a:t>
            </a:r>
          </a:p>
          <a:p>
            <a:pPr marL="139700" indent="0">
              <a:buNone/>
            </a:pPr>
            <a:r>
              <a:rPr lang="en-US" dirty="0">
                <a:latin typeface="Tahoma" panose="020B0604030504040204" pitchFamily="34" charset="0"/>
                <a:ea typeface="Tahoma" panose="020B0604030504040204" pitchFamily="34" charset="0"/>
                <a:cs typeface="Tahoma" panose="020B0604030504040204" pitchFamily="34" charset="0"/>
              </a:rPr>
              <a:t>Bacterial cells contain a single type of ribosome located in the cytoplasm.</a:t>
            </a:r>
          </a:p>
          <a:p>
            <a:pPr marL="139700" indent="0">
              <a:buNone/>
            </a:pPr>
            <a:r>
              <a:rPr lang="en-US" i="1" u="sng" dirty="0">
                <a:latin typeface="Tahoma" panose="020B0604030504040204" pitchFamily="34" charset="0"/>
                <a:ea typeface="Tahoma" panose="020B0604030504040204" pitchFamily="34" charset="0"/>
                <a:cs typeface="Tahoma" panose="020B0604030504040204" pitchFamily="34" charset="0"/>
              </a:rPr>
              <a:t>Structure</a:t>
            </a:r>
          </a:p>
          <a:p>
            <a:r>
              <a:rPr lang="en-US" dirty="0">
                <a:latin typeface="Tahoma" panose="020B0604030504040204" pitchFamily="34" charset="0"/>
                <a:ea typeface="Tahoma" panose="020B0604030504040204" pitchFamily="34" charset="0"/>
                <a:cs typeface="Tahoma" panose="020B0604030504040204" pitchFamily="34" charset="0"/>
              </a:rPr>
              <a:t>Composed of a small 30S subunit (21 proteins, 1 rRNA) and a large 50S subunit (34 proteins, 2 rRNAs).</a:t>
            </a:r>
          </a:p>
          <a:p>
            <a:r>
              <a:rPr lang="en-US" dirty="0">
                <a:latin typeface="Tahoma" panose="020B0604030504040204" pitchFamily="34" charset="0"/>
                <a:ea typeface="Tahoma" panose="020B0604030504040204" pitchFamily="34" charset="0"/>
                <a:cs typeface="Tahoma" panose="020B0604030504040204" pitchFamily="34" charset="0"/>
              </a:rPr>
              <a:t>Total composition forms a 70S ribosome.</a:t>
            </a:r>
          </a:p>
          <a:p>
            <a:pPr marL="139700" indent="0">
              <a:buNone/>
            </a:pPr>
            <a:r>
              <a:rPr lang="en-US" b="1" dirty="0">
                <a:latin typeface="Tahoma" panose="020B0604030504040204" pitchFamily="34" charset="0"/>
                <a:ea typeface="Tahoma" panose="020B0604030504040204" pitchFamily="34" charset="0"/>
                <a:cs typeface="Tahoma" panose="020B0604030504040204" pitchFamily="34" charset="0"/>
              </a:rPr>
              <a:t>Eukaryotic Ribosomes</a:t>
            </a:r>
          </a:p>
          <a:p>
            <a:pPr marL="139700" indent="0">
              <a:buNone/>
            </a:pPr>
            <a:r>
              <a:rPr lang="en-US" i="1" u="sng" dirty="0">
                <a:latin typeface="Tahoma" panose="020B0604030504040204" pitchFamily="34" charset="0"/>
                <a:ea typeface="Tahoma" panose="020B0604030504040204" pitchFamily="34" charset="0"/>
                <a:cs typeface="Tahoma" panose="020B0604030504040204" pitchFamily="34" charset="0"/>
              </a:rPr>
              <a:t>Location</a:t>
            </a:r>
          </a:p>
          <a:p>
            <a:pPr marL="139700" indent="0">
              <a:buNone/>
            </a:pPr>
            <a:r>
              <a:rPr lang="en-US" dirty="0">
                <a:latin typeface="Tahoma" panose="020B0604030504040204" pitchFamily="34" charset="0"/>
                <a:ea typeface="Tahoma" panose="020B0604030504040204" pitchFamily="34" charset="0"/>
                <a:cs typeface="Tahoma" panose="020B0604030504040204" pitchFamily="34" charset="0"/>
              </a:rPr>
              <a:t>Eukaryotic cells have various ribosomes in different cell parts, primarily in the cytosol, and in organelles like mitochondria and chloroplasts.</a:t>
            </a:r>
          </a:p>
          <a:p>
            <a:pPr marL="139700" indent="0">
              <a:buNone/>
            </a:pPr>
            <a:r>
              <a:rPr lang="en-US" i="1" u="sng" dirty="0">
                <a:latin typeface="Tahoma" panose="020B0604030504040204" pitchFamily="34" charset="0"/>
                <a:ea typeface="Tahoma" panose="020B0604030504040204" pitchFamily="34" charset="0"/>
                <a:cs typeface="Tahoma" panose="020B0604030504040204" pitchFamily="34" charset="0"/>
              </a:rPr>
              <a:t>Structure</a:t>
            </a:r>
          </a:p>
          <a:p>
            <a:pPr marL="139700" indent="0">
              <a:buNone/>
            </a:pPr>
            <a:r>
              <a:rPr lang="en-US" dirty="0">
                <a:latin typeface="Tahoma" panose="020B0604030504040204" pitchFamily="34" charset="0"/>
                <a:ea typeface="Tahoma" panose="020B0604030504040204" pitchFamily="34" charset="0"/>
                <a:cs typeface="Tahoma" panose="020B0604030504040204" pitchFamily="34" charset="0"/>
              </a:rPr>
              <a:t>The small 40S subunit (33 proteins, 1 18S rRNA) and large 60S subunit (49 proteins, 3 rRNAs: 5S, 5.8S, and 28S) combine to form an 80S ribosome.</a:t>
            </a:r>
          </a:p>
          <a:p>
            <a:pPr marL="139700" indent="0">
              <a:buNone/>
            </a:pPr>
            <a:r>
              <a:rPr lang="en-US" dirty="0">
                <a:latin typeface="Tahoma" panose="020B0604030504040204" pitchFamily="34" charset="0"/>
                <a:ea typeface="Tahoma" panose="020B0604030504040204" pitchFamily="34" charset="0"/>
                <a:cs typeface="Tahoma" panose="020B0604030504040204" pitchFamily="34" charset="0"/>
              </a:rPr>
              <a:t>Ribosomal subunits are assembled in the nucleolus and exported to the cytosol for translation.</a:t>
            </a:r>
          </a:p>
        </p:txBody>
      </p:sp>
    </p:spTree>
    <p:extLst>
      <p:ext uri="{BB962C8B-B14F-4D97-AF65-F5344CB8AC3E}">
        <p14:creationId xmlns:p14="http://schemas.microsoft.com/office/powerpoint/2010/main" val="4299801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45"/>
        <p:cNvGrpSpPr/>
        <p:nvPr/>
      </p:nvGrpSpPr>
      <p:grpSpPr>
        <a:xfrm>
          <a:off x="0" y="0"/>
          <a:ext cx="0" cy="0"/>
          <a:chOff x="0" y="0"/>
          <a:chExt cx="0" cy="0"/>
        </a:xfrm>
      </p:grpSpPr>
      <p:sp>
        <p:nvSpPr>
          <p:cNvPr id="1046" name="Google Shape;1046;p61"/>
          <p:cNvSpPr txBox="1">
            <a:spLocks noGrp="1"/>
          </p:cNvSpPr>
          <p:nvPr>
            <p:ph type="subTitle" idx="4"/>
          </p:nvPr>
        </p:nvSpPr>
        <p:spPr>
          <a:xfrm>
            <a:off x="668106" y="626303"/>
            <a:ext cx="5127334" cy="4321478"/>
          </a:xfrm>
          <a:prstGeom prst="rect">
            <a:avLst/>
          </a:prstGeom>
          <a:solidFill>
            <a:schemeClr val="bg2">
              <a:lumMod val="20000"/>
              <a:lumOff val="80000"/>
            </a:schemeClr>
          </a:solidFill>
        </p:spPr>
        <p:txBody>
          <a:bodyPr spcFirstLastPara="1" wrap="square" lIns="91425" tIns="91425" rIns="91425" bIns="91425" anchor="t" anchorCtr="0">
            <a:noAutofit/>
          </a:bodyPr>
          <a:lstStyle/>
          <a:p>
            <a:pPr marL="342900" lvl="0" indent="-342900" algn="l" rtl="0">
              <a:spcBef>
                <a:spcPts val="0"/>
              </a:spcBef>
              <a:spcAft>
                <a:spcPts val="0"/>
              </a:spcAft>
              <a:buFont typeface="Arial" panose="020B0604020202020204" pitchFamily="34" charset="0"/>
              <a:buChar char="•"/>
            </a:pPr>
            <a:r>
              <a:rPr lang="en-US" sz="2000" dirty="0"/>
              <a:t>Archibald Garrod, a British physician, first suggested a relationship between genes and protein production in the early 20th century.</a:t>
            </a:r>
          </a:p>
          <a:p>
            <a:pPr marL="342900" lvl="0" indent="-342900" algn="l" rtl="0">
              <a:spcBef>
                <a:spcPts val="0"/>
              </a:spcBef>
              <a:spcAft>
                <a:spcPts val="0"/>
              </a:spcAft>
              <a:buFont typeface="Arial" panose="020B0604020202020204" pitchFamily="34" charset="0"/>
              <a:buChar char="•"/>
            </a:pPr>
            <a:r>
              <a:rPr lang="en-US" sz="2000" dirty="0"/>
              <a:t>Biochemists had already studied metabolic pathways in cells, where each step in these pathways is catalyzed by a specific enzyme.</a:t>
            </a:r>
          </a:p>
          <a:p>
            <a:pPr marL="342900" lvl="0" indent="-342900" algn="l" rtl="0">
              <a:spcBef>
                <a:spcPts val="0"/>
              </a:spcBef>
              <a:spcAft>
                <a:spcPts val="0"/>
              </a:spcAft>
              <a:buFont typeface="Arial" panose="020B0604020202020204" pitchFamily="34" charset="0"/>
              <a:buChar char="•"/>
            </a:pPr>
            <a:r>
              <a:rPr lang="en-US" sz="2000" dirty="0"/>
              <a:t>Each enzyme is a distinct protein facilitating a particular chemical reaction.</a:t>
            </a:r>
          </a:p>
          <a:p>
            <a:pPr marL="342900" lvl="0" indent="-342900" algn="l" rtl="0">
              <a:spcBef>
                <a:spcPts val="0"/>
              </a:spcBef>
              <a:spcAft>
                <a:spcPts val="0"/>
              </a:spcAft>
              <a:buFont typeface="Arial" panose="020B0604020202020204" pitchFamily="34" charset="0"/>
              <a:buChar char="•"/>
            </a:pPr>
            <a:r>
              <a:rPr lang="en-US" sz="2000" dirty="0"/>
              <a:t>Garrod studied patients with metabolic defects, especially focusing on alkaptonuria, a disease causing abnormal homogentisic acid buildup.</a:t>
            </a:r>
          </a:p>
        </p:txBody>
      </p:sp>
      <p:sp>
        <p:nvSpPr>
          <p:cNvPr id="1048" name="Google Shape;1048;p61"/>
          <p:cNvSpPr txBox="1">
            <a:spLocks noGrp="1"/>
          </p:cNvSpPr>
          <p:nvPr>
            <p:ph type="title"/>
          </p:nvPr>
        </p:nvSpPr>
        <p:spPr>
          <a:xfrm>
            <a:off x="5795440" y="3827015"/>
            <a:ext cx="3334462"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ARCHIBALD GARROD</a:t>
            </a:r>
            <a:endParaRPr dirty="0"/>
          </a:p>
        </p:txBody>
      </p:sp>
      <p:pic>
        <p:nvPicPr>
          <p:cNvPr id="1026" name="Picture 2">
            <a:extLst>
              <a:ext uri="{FF2B5EF4-FFF2-40B4-BE49-F238E27FC236}">
                <a16:creationId xmlns:a16="http://schemas.microsoft.com/office/drawing/2014/main" id="{3EA4810B-A326-0BEE-747B-425C32EADCB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2558"/>
          <a:stretch/>
        </p:blipFill>
        <p:spPr bwMode="auto">
          <a:xfrm>
            <a:off x="6075123" y="307828"/>
            <a:ext cx="2574820" cy="351918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881F99F-9273-2F43-793E-0D82EC4ED396}"/>
              </a:ext>
            </a:extLst>
          </p:cNvPr>
          <p:cNvPicPr>
            <a:picLocks noChangeAspect="1"/>
          </p:cNvPicPr>
          <p:nvPr/>
        </p:nvPicPr>
        <p:blipFill>
          <a:blip r:embed="rId2"/>
          <a:stretch>
            <a:fillRect/>
          </a:stretch>
        </p:blipFill>
        <p:spPr>
          <a:xfrm>
            <a:off x="450975" y="234498"/>
            <a:ext cx="3581364" cy="4578134"/>
          </a:xfrm>
          <a:prstGeom prst="rect">
            <a:avLst/>
          </a:prstGeom>
          <a:ln w="28575">
            <a:solidFill>
              <a:schemeClr val="accent1">
                <a:lumMod val="50000"/>
              </a:schemeClr>
            </a:solidFill>
          </a:ln>
        </p:spPr>
      </p:pic>
      <p:sp>
        <p:nvSpPr>
          <p:cNvPr id="4" name="TextBox 3">
            <a:extLst>
              <a:ext uri="{FF2B5EF4-FFF2-40B4-BE49-F238E27FC236}">
                <a16:creationId xmlns:a16="http://schemas.microsoft.com/office/drawing/2014/main" id="{38FD21AE-1751-7212-1E4F-4DFB2D82C5F0}"/>
              </a:ext>
            </a:extLst>
          </p:cNvPr>
          <p:cNvSpPr txBox="1"/>
          <p:nvPr/>
        </p:nvSpPr>
        <p:spPr>
          <a:xfrm>
            <a:off x="4236766" y="234498"/>
            <a:ext cx="4456259" cy="3514873"/>
          </a:xfrm>
          <a:prstGeom prst="rect">
            <a:avLst/>
          </a:prstGeom>
          <a:noFill/>
        </p:spPr>
        <p:txBody>
          <a:bodyPr wrap="square">
            <a:spAutoFit/>
          </a:bodyPr>
          <a:lstStyle/>
          <a:p>
            <a:pPr marL="0" marR="0" algn="just">
              <a:lnSpc>
                <a:spcPct val="107000"/>
              </a:lnSpc>
              <a:spcBef>
                <a:spcPts val="0"/>
              </a:spcBef>
              <a:spcAft>
                <a:spcPts val="800"/>
              </a:spcAft>
            </a:pPr>
            <a:r>
              <a:rPr lang="en-US" sz="1400" b="1" kern="100" dirty="0">
                <a:solidFill>
                  <a:schemeClr val="accent1">
                    <a:lumMod val="50000"/>
                  </a:schemeClr>
                </a:solidFill>
                <a:effectLst/>
                <a:latin typeface="Tahoma" panose="020B0604030504040204" pitchFamily="34" charset="0"/>
                <a:ea typeface="Tahoma" panose="020B0604030504040204" pitchFamily="34" charset="0"/>
                <a:cs typeface="Tahoma" panose="020B0604030504040204" pitchFamily="34" charset="0"/>
              </a:rPr>
              <a:t>Figure 13.13</a:t>
            </a:r>
            <a:r>
              <a:rPr lang="en-US" sz="1400" kern="100" dirty="0">
                <a:solidFill>
                  <a:schemeClr val="accent1">
                    <a:lumMod val="50000"/>
                  </a:schemeClr>
                </a:solidFill>
                <a:effectLst/>
                <a:latin typeface="Tahoma" panose="020B0604030504040204" pitchFamily="34" charset="0"/>
                <a:ea typeface="Tahoma" panose="020B0604030504040204" pitchFamily="34" charset="0"/>
                <a:cs typeface="Tahoma" panose="020B0604030504040204" pitchFamily="34" charset="0"/>
              </a:rPr>
              <a:t> compares bacterial and eukaryotic ribosomes:</a:t>
            </a:r>
            <a:endParaRPr lang="en-US" sz="1800" kern="100" dirty="0">
              <a:solidFill>
                <a:schemeClr val="accent1">
                  <a:lumMod val="50000"/>
                </a:schemeClr>
              </a:solidFill>
              <a:effectLst/>
              <a:latin typeface="Tahoma" panose="020B0604030504040204" pitchFamily="34" charset="0"/>
              <a:ea typeface="Tahoma" panose="020B0604030504040204" pitchFamily="34" charset="0"/>
              <a:cs typeface="Tahoma" panose="020B0604030504040204" pitchFamily="34" charset="0"/>
            </a:endParaRPr>
          </a:p>
          <a:p>
            <a:pPr marL="342900" marR="0" lvl="0" indent="-342900" algn="just">
              <a:lnSpc>
                <a:spcPct val="107000"/>
              </a:lnSpc>
              <a:spcBef>
                <a:spcPts val="0"/>
              </a:spcBef>
              <a:spcAft>
                <a:spcPts val="800"/>
              </a:spcAft>
              <a:buSzPts val="1000"/>
              <a:buFont typeface="Symbol" panose="05050102010706020507" pitchFamily="18" charset="2"/>
              <a:buChar char=""/>
              <a:tabLst>
                <a:tab pos="457200" algn="l"/>
              </a:tabLst>
            </a:pPr>
            <a:r>
              <a:rPr lang="en-US" sz="1400" b="1" kern="100" dirty="0">
                <a:solidFill>
                  <a:schemeClr val="accent1">
                    <a:lumMod val="50000"/>
                  </a:schemeClr>
                </a:solidFill>
                <a:effectLst/>
                <a:latin typeface="Tahoma" panose="020B0604030504040204" pitchFamily="34" charset="0"/>
                <a:ea typeface="Tahoma" panose="020B0604030504040204" pitchFamily="34" charset="0"/>
                <a:cs typeface="Tahoma" panose="020B0604030504040204" pitchFamily="34" charset="0"/>
              </a:rPr>
              <a:t>(a) Bacterial ribosomes</a:t>
            </a:r>
            <a:r>
              <a:rPr lang="en-US" sz="1400" kern="100" dirty="0">
                <a:solidFill>
                  <a:schemeClr val="accent1">
                    <a:lumMod val="50000"/>
                  </a:schemeClr>
                </a:solidFill>
                <a:effectLst/>
                <a:latin typeface="Tahoma" panose="020B0604030504040204" pitchFamily="34" charset="0"/>
                <a:ea typeface="Tahoma" panose="020B0604030504040204" pitchFamily="34" charset="0"/>
                <a:cs typeface="Tahoma" panose="020B0604030504040204" pitchFamily="34" charset="0"/>
              </a:rPr>
              <a:t> have two subunits: the 30S and 50S. The 30S subunit is made of 21 proteins and one rRNA, while the 50S subunit contains 34 proteins and two rRNAs (5S and 23S).</a:t>
            </a:r>
            <a:endParaRPr lang="en-US" sz="1800" kern="100" dirty="0">
              <a:solidFill>
                <a:schemeClr val="accent1">
                  <a:lumMod val="50000"/>
                </a:schemeClr>
              </a:solidFill>
              <a:effectLst/>
              <a:latin typeface="Tahoma" panose="020B0604030504040204" pitchFamily="34" charset="0"/>
              <a:ea typeface="Tahoma" panose="020B0604030504040204" pitchFamily="34" charset="0"/>
              <a:cs typeface="Tahoma" panose="020B0604030504040204" pitchFamily="34" charset="0"/>
            </a:endParaRPr>
          </a:p>
          <a:p>
            <a:pPr marL="342900" marR="0" lvl="0" indent="-342900" algn="just">
              <a:lnSpc>
                <a:spcPct val="107000"/>
              </a:lnSpc>
              <a:spcBef>
                <a:spcPts val="0"/>
              </a:spcBef>
              <a:spcAft>
                <a:spcPts val="800"/>
              </a:spcAft>
              <a:buSzPts val="1000"/>
              <a:buFont typeface="Symbol" panose="05050102010706020507" pitchFamily="18" charset="2"/>
              <a:buChar char=""/>
              <a:tabLst>
                <a:tab pos="457200" algn="l"/>
              </a:tabLst>
            </a:pPr>
            <a:r>
              <a:rPr lang="en-US" sz="1400" b="1" kern="100" dirty="0">
                <a:solidFill>
                  <a:schemeClr val="accent1">
                    <a:lumMod val="50000"/>
                  </a:schemeClr>
                </a:solidFill>
                <a:effectLst/>
                <a:latin typeface="Tahoma" panose="020B0604030504040204" pitchFamily="34" charset="0"/>
                <a:ea typeface="Tahoma" panose="020B0604030504040204" pitchFamily="34" charset="0"/>
                <a:cs typeface="Tahoma" panose="020B0604030504040204" pitchFamily="34" charset="0"/>
              </a:rPr>
              <a:t>(b) Eukaryotic ribosomes</a:t>
            </a:r>
            <a:r>
              <a:rPr lang="en-US" sz="1400" kern="100" dirty="0">
                <a:solidFill>
                  <a:schemeClr val="accent1">
                    <a:lumMod val="50000"/>
                  </a:schemeClr>
                </a:solidFill>
                <a:effectLst/>
                <a:latin typeface="Tahoma" panose="020B0604030504040204" pitchFamily="34" charset="0"/>
                <a:ea typeface="Tahoma" panose="020B0604030504040204" pitchFamily="34" charset="0"/>
                <a:cs typeface="Tahoma" panose="020B0604030504040204" pitchFamily="34" charset="0"/>
              </a:rPr>
              <a:t>, found in the cytosol, also have two subunits: the 40S and 60S. The 40S subunit has 33 proteins and one rRNA (18S), and the 60S subunit has 49 proteins and three rRNAs (5S, 5.8S, and 28S). The 40S and 60S subunits are assembled in the nucleolus and then transported to the cytosol for translation.</a:t>
            </a:r>
            <a:endParaRPr lang="en-US" sz="1800" kern="100" dirty="0">
              <a:solidFill>
                <a:schemeClr val="accent1">
                  <a:lumMod val="50000"/>
                </a:schemeClr>
              </a:solidFill>
              <a:effectLst/>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91203522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F49888-9963-B14F-2379-5D3D9FFE872C}"/>
              </a:ext>
            </a:extLst>
          </p:cNvPr>
          <p:cNvSpPr>
            <a:spLocks noGrp="1"/>
          </p:cNvSpPr>
          <p:nvPr>
            <p:ph type="title"/>
          </p:nvPr>
        </p:nvSpPr>
        <p:spPr>
          <a:xfrm>
            <a:off x="1271180" y="130610"/>
            <a:ext cx="6601640" cy="572700"/>
          </a:xfrm>
        </p:spPr>
        <p:txBody>
          <a:bodyPr/>
          <a:lstStyle/>
          <a:p>
            <a:pPr algn="ctr"/>
            <a:r>
              <a:rPr lang="en-US" sz="2400" dirty="0">
                <a:latin typeface="Tahoma" panose="020B0604030504040204" pitchFamily="34" charset="0"/>
                <a:ea typeface="Tahoma" panose="020B0604030504040204" pitchFamily="34" charset="0"/>
                <a:cs typeface="Tahoma" panose="020B0604030504040204" pitchFamily="34" charset="0"/>
              </a:rPr>
              <a:t>Components of Ribosomal Subunits in Translation</a:t>
            </a:r>
          </a:p>
        </p:txBody>
      </p:sp>
      <p:sp>
        <p:nvSpPr>
          <p:cNvPr id="9" name="TextBox 8">
            <a:extLst>
              <a:ext uri="{FF2B5EF4-FFF2-40B4-BE49-F238E27FC236}">
                <a16:creationId xmlns:a16="http://schemas.microsoft.com/office/drawing/2014/main" id="{383CF3A2-EC46-1442-E71C-B9CA80277A99}"/>
              </a:ext>
            </a:extLst>
          </p:cNvPr>
          <p:cNvSpPr txBox="1"/>
          <p:nvPr/>
        </p:nvSpPr>
        <p:spPr>
          <a:xfrm>
            <a:off x="449580" y="1277080"/>
            <a:ext cx="8138160" cy="3108543"/>
          </a:xfrm>
          <a:prstGeom prst="rect">
            <a:avLst/>
          </a:prstGeom>
          <a:solidFill>
            <a:schemeClr val="bg2">
              <a:lumMod val="20000"/>
              <a:lumOff val="80000"/>
            </a:schemeClr>
          </a:solidFill>
        </p:spPr>
        <p:txBody>
          <a:bodyPr wrap="square">
            <a:spAutoFit/>
          </a:bodyPr>
          <a:lstStyle/>
          <a:p>
            <a:pPr marL="342900" indent="-342900" algn="just">
              <a:buFont typeface="+mj-lt"/>
              <a:buAutoNum type="arabicPeriod"/>
            </a:pPr>
            <a:r>
              <a:rPr lang="en-US" b="1" dirty="0">
                <a:solidFill>
                  <a:schemeClr val="accent1">
                    <a:lumMod val="50000"/>
                  </a:schemeClr>
                </a:solidFill>
                <a:latin typeface="Tahoma" panose="020B0604030504040204" pitchFamily="34" charset="0"/>
                <a:ea typeface="Tahoma" panose="020B0604030504040204" pitchFamily="34" charset="0"/>
                <a:cs typeface="Tahoma" panose="020B0604030504040204" pitchFamily="34" charset="0"/>
              </a:rPr>
              <a:t>Research Advances: </a:t>
            </a:r>
            <a:r>
              <a:rPr lang="en-US" dirty="0">
                <a:solidFill>
                  <a:schemeClr val="accent1">
                    <a:lumMod val="50000"/>
                  </a:schemeClr>
                </a:solidFill>
                <a:latin typeface="Tahoma" panose="020B0604030504040204" pitchFamily="34" charset="0"/>
                <a:ea typeface="Tahoma" panose="020B0604030504040204" pitchFamily="34" charset="0"/>
                <a:cs typeface="Tahoma" panose="020B0604030504040204" pitchFamily="34" charset="0"/>
              </a:rPr>
              <a:t>Significant progress has been made in understanding ribosome structure and function through advanced microscopy and biophysical techniques, including crystallization of ribosomal subunits and entire ribosomes.</a:t>
            </a:r>
          </a:p>
          <a:p>
            <a:pPr marL="342900" indent="-342900" algn="just">
              <a:buFont typeface="+mj-lt"/>
              <a:buAutoNum type="arabicPeriod"/>
            </a:pPr>
            <a:r>
              <a:rPr lang="en-US" b="1" dirty="0">
                <a:solidFill>
                  <a:schemeClr val="accent1">
                    <a:lumMod val="50000"/>
                  </a:schemeClr>
                </a:solidFill>
                <a:latin typeface="Tahoma" panose="020B0604030504040204" pitchFamily="34" charset="0"/>
                <a:ea typeface="Tahoma" panose="020B0604030504040204" pitchFamily="34" charset="0"/>
                <a:cs typeface="Tahoma" panose="020B0604030504040204" pitchFamily="34" charset="0"/>
              </a:rPr>
              <a:t>rRNA's Role: </a:t>
            </a:r>
            <a:r>
              <a:rPr lang="en-US" dirty="0">
                <a:solidFill>
                  <a:schemeClr val="accent1">
                    <a:lumMod val="50000"/>
                  </a:schemeClr>
                </a:solidFill>
                <a:latin typeface="Tahoma" panose="020B0604030504040204" pitchFamily="34" charset="0"/>
                <a:ea typeface="Tahoma" panose="020B0604030504040204" pitchFamily="34" charset="0"/>
                <a:cs typeface="Tahoma" panose="020B0604030504040204" pitchFamily="34" charset="0"/>
              </a:rPr>
              <a:t>Ribosomal shape and mass are primarily determined by ribosomal RNA (rRNA), which forms the bulk of the ribosome.</a:t>
            </a:r>
          </a:p>
          <a:p>
            <a:pPr marL="342900" indent="-342900" algn="just">
              <a:buFont typeface="+mj-lt"/>
              <a:buAutoNum type="arabicPeriod"/>
            </a:pPr>
            <a:r>
              <a:rPr lang="en-US" b="1" dirty="0">
                <a:solidFill>
                  <a:schemeClr val="accent1">
                    <a:lumMod val="50000"/>
                  </a:schemeClr>
                </a:solidFill>
                <a:latin typeface="Tahoma" panose="020B0604030504040204" pitchFamily="34" charset="0"/>
                <a:ea typeface="Tahoma" panose="020B0604030504040204" pitchFamily="34" charset="0"/>
                <a:cs typeface="Tahoma" panose="020B0604030504040204" pitchFamily="34" charset="0"/>
              </a:rPr>
              <a:t>mRNA Binding: </a:t>
            </a:r>
            <a:r>
              <a:rPr lang="en-US" dirty="0">
                <a:solidFill>
                  <a:schemeClr val="accent1">
                    <a:lumMod val="50000"/>
                  </a:schemeClr>
                </a:solidFill>
                <a:latin typeface="Tahoma" panose="020B0604030504040204" pitchFamily="34" charset="0"/>
                <a:ea typeface="Tahoma" panose="020B0604030504040204" pitchFamily="34" charset="0"/>
                <a:cs typeface="Tahoma" panose="020B0604030504040204" pitchFamily="34" charset="0"/>
              </a:rPr>
              <a:t>In bacteria, mRNA attaches to the surface of the 30S subunit, while the polypeptide exits through a channel in the 50S subunit.</a:t>
            </a:r>
          </a:p>
          <a:p>
            <a:pPr marL="342900" indent="-342900" algn="just">
              <a:buFont typeface="+mj-lt"/>
              <a:buAutoNum type="arabicPeriod"/>
            </a:pPr>
            <a:r>
              <a:rPr lang="en-US" b="1" dirty="0">
                <a:solidFill>
                  <a:schemeClr val="accent1">
                    <a:lumMod val="50000"/>
                  </a:schemeClr>
                </a:solidFill>
                <a:latin typeface="Tahoma" panose="020B0604030504040204" pitchFamily="34" charset="0"/>
                <a:ea typeface="Tahoma" panose="020B0604030504040204" pitchFamily="34" charset="0"/>
                <a:cs typeface="Tahoma" panose="020B0604030504040204" pitchFamily="34" charset="0"/>
              </a:rPr>
              <a:t>tRNA Binding Sites: </a:t>
            </a:r>
            <a:r>
              <a:rPr lang="en-US" dirty="0">
                <a:solidFill>
                  <a:schemeClr val="accent1">
                    <a:lumMod val="50000"/>
                  </a:schemeClr>
                </a:solidFill>
                <a:latin typeface="Tahoma" panose="020B0604030504040204" pitchFamily="34" charset="0"/>
                <a:ea typeface="Tahoma" panose="020B0604030504040204" pitchFamily="34" charset="0"/>
                <a:cs typeface="Tahoma" panose="020B0604030504040204" pitchFamily="34" charset="0"/>
              </a:rPr>
              <a:t>Ribosomes have specific sites for tRNA binding and polypeptide synthesis, essential for the translation process.</a:t>
            </a:r>
          </a:p>
          <a:p>
            <a:pPr marL="342900" indent="-342900" algn="just">
              <a:buFont typeface="+mj-lt"/>
              <a:buAutoNum type="arabicPeriod"/>
            </a:pPr>
            <a:r>
              <a:rPr lang="en-US" b="1" dirty="0">
                <a:solidFill>
                  <a:schemeClr val="accent1">
                    <a:lumMod val="50000"/>
                  </a:schemeClr>
                </a:solidFill>
                <a:latin typeface="Tahoma" panose="020B0604030504040204" pitchFamily="34" charset="0"/>
                <a:ea typeface="Tahoma" panose="020B0604030504040204" pitchFamily="34" charset="0"/>
                <a:cs typeface="Tahoma" panose="020B0604030504040204" pitchFamily="34" charset="0"/>
              </a:rPr>
              <a:t>Two-Site Model: </a:t>
            </a:r>
            <a:r>
              <a:rPr lang="en-US" dirty="0">
                <a:solidFill>
                  <a:schemeClr val="accent1">
                    <a:lumMod val="50000"/>
                  </a:schemeClr>
                </a:solidFill>
                <a:latin typeface="Tahoma" panose="020B0604030504040204" pitchFamily="34" charset="0"/>
                <a:ea typeface="Tahoma" panose="020B0604030504040204" pitchFamily="34" charset="0"/>
                <a:cs typeface="Tahoma" panose="020B0604030504040204" pitchFamily="34" charset="0"/>
              </a:rPr>
              <a:t>James Watson proposed a two-site model in 1964, later expanded by </a:t>
            </a:r>
            <a:r>
              <a:rPr lang="en-US" dirty="0" err="1">
                <a:solidFill>
                  <a:schemeClr val="accent1">
                    <a:lumMod val="50000"/>
                  </a:schemeClr>
                </a:solidFill>
                <a:latin typeface="Tahoma" panose="020B0604030504040204" pitchFamily="34" charset="0"/>
                <a:ea typeface="Tahoma" panose="020B0604030504040204" pitchFamily="34" charset="0"/>
                <a:cs typeface="Tahoma" panose="020B0604030504040204" pitchFamily="34" charset="0"/>
              </a:rPr>
              <a:t>Knud</a:t>
            </a:r>
            <a:r>
              <a:rPr lang="en-US" dirty="0">
                <a:solidFill>
                  <a:schemeClr val="accent1">
                    <a:lumMod val="50000"/>
                  </a:schemeClr>
                </a:solidFill>
                <a:latin typeface="Tahoma" panose="020B0604030504040204" pitchFamily="34" charset="0"/>
                <a:ea typeface="Tahoma" panose="020B0604030504040204" pitchFamily="34" charset="0"/>
                <a:cs typeface="Tahoma" panose="020B0604030504040204" pitchFamily="34" charset="0"/>
              </a:rPr>
              <a:t> </a:t>
            </a:r>
            <a:r>
              <a:rPr lang="en-US" dirty="0" err="1">
                <a:solidFill>
                  <a:schemeClr val="accent1">
                    <a:lumMod val="50000"/>
                  </a:schemeClr>
                </a:solidFill>
                <a:latin typeface="Tahoma" panose="020B0604030504040204" pitchFamily="34" charset="0"/>
                <a:ea typeface="Tahoma" panose="020B0604030504040204" pitchFamily="34" charset="0"/>
                <a:cs typeface="Tahoma" panose="020B0604030504040204" pitchFamily="34" charset="0"/>
              </a:rPr>
              <a:t>Nierhaus</a:t>
            </a:r>
            <a:r>
              <a:rPr lang="en-US" dirty="0">
                <a:solidFill>
                  <a:schemeClr val="accent1">
                    <a:lumMod val="50000"/>
                  </a:schemeClr>
                </a:solidFill>
                <a:latin typeface="Tahoma" panose="020B0604030504040204" pitchFamily="34" charset="0"/>
                <a:ea typeface="Tahoma" panose="020B0604030504040204" pitchFamily="34" charset="0"/>
                <a:cs typeface="Tahoma" panose="020B0604030504040204" pitchFamily="34" charset="0"/>
              </a:rPr>
              <a:t> and Hans-</a:t>
            </a:r>
            <a:r>
              <a:rPr lang="en-US" dirty="0" err="1">
                <a:solidFill>
                  <a:schemeClr val="accent1">
                    <a:lumMod val="50000"/>
                  </a:schemeClr>
                </a:solidFill>
                <a:latin typeface="Tahoma" panose="020B0604030504040204" pitchFamily="34" charset="0"/>
                <a:ea typeface="Tahoma" panose="020B0604030504040204" pitchFamily="34" charset="0"/>
                <a:cs typeface="Tahoma" panose="020B0604030504040204" pitchFamily="34" charset="0"/>
              </a:rPr>
              <a:t>Jorg</a:t>
            </a:r>
            <a:r>
              <a:rPr lang="en-US" dirty="0">
                <a:solidFill>
                  <a:schemeClr val="accent1">
                    <a:lumMod val="50000"/>
                  </a:schemeClr>
                </a:solidFill>
                <a:latin typeface="Tahoma" panose="020B0604030504040204" pitchFamily="34" charset="0"/>
                <a:ea typeface="Tahoma" panose="020B0604030504040204" pitchFamily="34" charset="0"/>
                <a:cs typeface="Tahoma" panose="020B0604030504040204" pitchFamily="34" charset="0"/>
              </a:rPr>
              <a:t> </a:t>
            </a:r>
            <a:r>
              <a:rPr lang="en-US" dirty="0" err="1">
                <a:solidFill>
                  <a:schemeClr val="accent1">
                    <a:lumMod val="50000"/>
                  </a:schemeClr>
                </a:solidFill>
                <a:latin typeface="Tahoma" panose="020B0604030504040204" pitchFamily="34" charset="0"/>
                <a:ea typeface="Tahoma" panose="020B0604030504040204" pitchFamily="34" charset="0"/>
                <a:cs typeface="Tahoma" panose="020B0604030504040204" pitchFamily="34" charset="0"/>
              </a:rPr>
              <a:t>Rheinberger</a:t>
            </a:r>
            <a:r>
              <a:rPr lang="en-US" dirty="0">
                <a:solidFill>
                  <a:schemeClr val="accent1">
                    <a:lumMod val="50000"/>
                  </a:schemeClr>
                </a:solidFill>
                <a:latin typeface="Tahoma" panose="020B0604030504040204" pitchFamily="34" charset="0"/>
                <a:ea typeface="Tahoma" panose="020B0604030504040204" pitchFamily="34" charset="0"/>
                <a:cs typeface="Tahoma" panose="020B0604030504040204" pitchFamily="34" charset="0"/>
              </a:rPr>
              <a:t> in 1984 to include an exit (E) site for releasing uncharged tRNAs.</a:t>
            </a:r>
          </a:p>
          <a:p>
            <a:pPr marL="342900" indent="-342900" algn="just">
              <a:buFont typeface="+mj-lt"/>
              <a:buAutoNum type="arabicPeriod"/>
            </a:pPr>
            <a:r>
              <a:rPr lang="en-US" b="1" dirty="0">
                <a:solidFill>
                  <a:schemeClr val="accent1">
                    <a:lumMod val="50000"/>
                  </a:schemeClr>
                </a:solidFill>
                <a:latin typeface="Tahoma" panose="020B0604030504040204" pitchFamily="34" charset="0"/>
                <a:ea typeface="Tahoma" panose="020B0604030504040204" pitchFamily="34" charset="0"/>
                <a:cs typeface="Tahoma" panose="020B0604030504040204" pitchFamily="34" charset="0"/>
              </a:rPr>
              <a:t>A, P, and E Sites: </a:t>
            </a:r>
            <a:r>
              <a:rPr lang="en-US" dirty="0">
                <a:solidFill>
                  <a:schemeClr val="accent1">
                    <a:lumMod val="50000"/>
                  </a:schemeClr>
                </a:solidFill>
                <a:latin typeface="Tahoma" panose="020B0604030504040204" pitchFamily="34" charset="0"/>
                <a:ea typeface="Tahoma" panose="020B0604030504040204" pitchFamily="34" charset="0"/>
                <a:cs typeface="Tahoma" panose="020B0604030504040204" pitchFamily="34" charset="0"/>
              </a:rPr>
              <a:t>The A (aminoacyl), P (peptidyl), and E (exit) sites are crucial for translation, facilitating the binding and movement of tRNA and the synthesis of polypeptides.</a:t>
            </a:r>
          </a:p>
        </p:txBody>
      </p:sp>
    </p:spTree>
    <p:extLst>
      <p:ext uri="{BB962C8B-B14F-4D97-AF65-F5344CB8AC3E}">
        <p14:creationId xmlns:p14="http://schemas.microsoft.com/office/powerpoint/2010/main" val="31885254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4F21BD74-B425-2C95-1F6D-4B2E107962E8}"/>
              </a:ext>
            </a:extLst>
          </p:cNvPr>
          <p:cNvSpPr txBox="1"/>
          <p:nvPr/>
        </p:nvSpPr>
        <p:spPr>
          <a:xfrm>
            <a:off x="0" y="2866072"/>
            <a:ext cx="4038600" cy="2274533"/>
          </a:xfrm>
          <a:prstGeom prst="rect">
            <a:avLst/>
          </a:prstGeom>
          <a:noFill/>
        </p:spPr>
        <p:txBody>
          <a:bodyPr wrap="square">
            <a:spAutoFit/>
          </a:bodyPr>
          <a:lstStyle/>
          <a:p>
            <a:pPr marL="0" marR="0" algn="just">
              <a:lnSpc>
                <a:spcPct val="107000"/>
              </a:lnSpc>
              <a:spcBef>
                <a:spcPts val="0"/>
              </a:spcBef>
              <a:spcAft>
                <a:spcPts val="800"/>
              </a:spcAft>
            </a:pPr>
            <a:r>
              <a:rPr lang="en-US" sz="900" kern="100" dirty="0">
                <a:solidFill>
                  <a:schemeClr val="accent1">
                    <a:lumMod val="50000"/>
                  </a:schemeClr>
                </a:solidFill>
                <a:effectLst/>
                <a:latin typeface="Tahoma" panose="020B0604030504040204" pitchFamily="34" charset="0"/>
                <a:ea typeface="Tahoma" panose="020B0604030504040204" pitchFamily="34" charset="0"/>
                <a:cs typeface="Tahoma" panose="020B0604030504040204" pitchFamily="34" charset="0"/>
              </a:rPr>
              <a:t>The A, P, and E sites are crucial for translation. Figure 13.14 illustrates ribosomal structure:</a:t>
            </a:r>
          </a:p>
          <a:p>
            <a:pPr marL="342900" marR="0" lvl="0" indent="-342900" algn="just">
              <a:lnSpc>
                <a:spcPct val="107000"/>
              </a:lnSpc>
              <a:spcBef>
                <a:spcPts val="0"/>
              </a:spcBef>
              <a:spcAft>
                <a:spcPts val="800"/>
              </a:spcAft>
              <a:buSzPts val="1000"/>
              <a:buFont typeface="Symbol" panose="05050102010706020507" pitchFamily="18" charset="2"/>
              <a:buChar char=""/>
              <a:tabLst>
                <a:tab pos="457200" algn="l"/>
              </a:tabLst>
            </a:pPr>
            <a:r>
              <a:rPr lang="en-US" sz="900" kern="100" dirty="0">
                <a:solidFill>
                  <a:schemeClr val="accent1">
                    <a:lumMod val="50000"/>
                  </a:schemeClr>
                </a:solidFill>
                <a:effectLst/>
                <a:latin typeface="Tahoma" panose="020B0604030504040204" pitchFamily="34" charset="0"/>
                <a:ea typeface="Tahoma" panose="020B0604030504040204" pitchFamily="34" charset="0"/>
                <a:cs typeface="Tahoma" panose="020B0604030504040204" pitchFamily="34" charset="0"/>
              </a:rPr>
              <a:t>(a) An electron micrograph shows ribosomes on an mRNA molecule.</a:t>
            </a:r>
          </a:p>
          <a:p>
            <a:pPr marL="342900" marR="0" lvl="0" indent="-342900" algn="just">
              <a:lnSpc>
                <a:spcPct val="107000"/>
              </a:lnSpc>
              <a:spcBef>
                <a:spcPts val="0"/>
              </a:spcBef>
              <a:spcAft>
                <a:spcPts val="800"/>
              </a:spcAft>
              <a:buSzPts val="1000"/>
              <a:buFont typeface="Symbol" panose="05050102010706020507" pitchFamily="18" charset="2"/>
              <a:buChar char=""/>
              <a:tabLst>
                <a:tab pos="457200" algn="l"/>
              </a:tabLst>
            </a:pPr>
            <a:r>
              <a:rPr lang="en-US" sz="900" kern="100" dirty="0">
                <a:solidFill>
                  <a:schemeClr val="accent1">
                    <a:lumMod val="50000"/>
                  </a:schemeClr>
                </a:solidFill>
                <a:effectLst/>
                <a:latin typeface="Tahoma" panose="020B0604030504040204" pitchFamily="34" charset="0"/>
                <a:ea typeface="Tahoma" panose="020B0604030504040204" pitchFamily="34" charset="0"/>
                <a:cs typeface="Tahoma" panose="020B0604030504040204" pitchFamily="34" charset="0"/>
              </a:rPr>
              <a:t>(b) The crystal structure of bacterial 30S and 50S subunits, highlighting the rRNA-protein interface.</a:t>
            </a:r>
          </a:p>
          <a:p>
            <a:pPr marL="342900" marR="0" lvl="0" indent="-342900" algn="just">
              <a:lnSpc>
                <a:spcPct val="107000"/>
              </a:lnSpc>
              <a:spcBef>
                <a:spcPts val="0"/>
              </a:spcBef>
              <a:spcAft>
                <a:spcPts val="800"/>
              </a:spcAft>
              <a:buSzPts val="1000"/>
              <a:buFont typeface="Symbol" panose="05050102010706020507" pitchFamily="18" charset="2"/>
              <a:buChar char=""/>
              <a:tabLst>
                <a:tab pos="457200" algn="l"/>
              </a:tabLst>
            </a:pPr>
            <a:r>
              <a:rPr lang="en-US" sz="900" kern="100" dirty="0">
                <a:solidFill>
                  <a:schemeClr val="accent1">
                    <a:lumMod val="50000"/>
                  </a:schemeClr>
                </a:solidFill>
                <a:effectLst/>
                <a:latin typeface="Tahoma" panose="020B0604030504040204" pitchFamily="34" charset="0"/>
                <a:ea typeface="Tahoma" panose="020B0604030504040204" pitchFamily="34" charset="0"/>
                <a:cs typeface="Tahoma" panose="020B0604030504040204" pitchFamily="34" charset="0"/>
              </a:rPr>
              <a:t>(c) A model showing tRNA and mRNA binding locations, with the growing polypeptide chain exiting through the 50S channel.</a:t>
            </a:r>
          </a:p>
          <a:p>
            <a:pPr marL="0" marR="0" algn="just">
              <a:lnSpc>
                <a:spcPct val="107000"/>
              </a:lnSpc>
              <a:spcBef>
                <a:spcPts val="0"/>
              </a:spcBef>
              <a:spcAft>
                <a:spcPts val="800"/>
              </a:spcAft>
            </a:pPr>
            <a:r>
              <a:rPr lang="en-US" sz="900" kern="100" dirty="0">
                <a:solidFill>
                  <a:schemeClr val="accent1">
                    <a:lumMod val="50000"/>
                  </a:schemeClr>
                </a:solidFill>
                <a:effectLst/>
                <a:latin typeface="Tahoma" panose="020B0604030504040204" pitchFamily="34" charset="0"/>
                <a:ea typeface="Tahoma" panose="020B0604030504040204" pitchFamily="34" charset="0"/>
                <a:cs typeface="Tahoma" panose="020B0604030504040204" pitchFamily="34" charset="0"/>
              </a:rPr>
              <a:t>To visualize the relationship between the crystal structures and the intact ribosome, place your hands, palms up, on a desk to represent the interfaces of the ribosomal subunits. Bringing your palms together corresponds to the model when rotated 90 degrees clockwise, with the A, P, and E sites in the cavity between your hands.</a:t>
            </a:r>
          </a:p>
        </p:txBody>
      </p:sp>
      <p:pic>
        <p:nvPicPr>
          <p:cNvPr id="3" name="Picture 2">
            <a:extLst>
              <a:ext uri="{FF2B5EF4-FFF2-40B4-BE49-F238E27FC236}">
                <a16:creationId xmlns:a16="http://schemas.microsoft.com/office/drawing/2014/main" id="{D10EF82E-AFFD-BDE6-4778-FC697D2CAD6B}"/>
              </a:ext>
            </a:extLst>
          </p:cNvPr>
          <p:cNvPicPr>
            <a:picLocks noChangeAspect="1"/>
          </p:cNvPicPr>
          <p:nvPr/>
        </p:nvPicPr>
        <p:blipFill>
          <a:blip r:embed="rId2"/>
          <a:stretch>
            <a:fillRect/>
          </a:stretch>
        </p:blipFill>
        <p:spPr>
          <a:xfrm>
            <a:off x="125730" y="171450"/>
            <a:ext cx="3851910" cy="2694622"/>
          </a:xfrm>
          <a:prstGeom prst="rect">
            <a:avLst/>
          </a:prstGeom>
          <a:ln w="28575">
            <a:solidFill>
              <a:schemeClr val="accent1">
                <a:lumMod val="50000"/>
              </a:schemeClr>
            </a:solidFill>
          </a:ln>
        </p:spPr>
      </p:pic>
      <p:sp>
        <p:nvSpPr>
          <p:cNvPr id="5" name="TextBox 4">
            <a:extLst>
              <a:ext uri="{FF2B5EF4-FFF2-40B4-BE49-F238E27FC236}">
                <a16:creationId xmlns:a16="http://schemas.microsoft.com/office/drawing/2014/main" id="{3E47F160-8863-4135-38C9-4F587CAEEBF9}"/>
              </a:ext>
            </a:extLst>
          </p:cNvPr>
          <p:cNvSpPr txBox="1"/>
          <p:nvPr/>
        </p:nvSpPr>
        <p:spPr>
          <a:xfrm>
            <a:off x="4164330" y="568708"/>
            <a:ext cx="4815840" cy="3606565"/>
          </a:xfrm>
          <a:prstGeom prst="rect">
            <a:avLst/>
          </a:prstGeom>
          <a:solidFill>
            <a:schemeClr val="bg2">
              <a:lumMod val="20000"/>
              <a:lumOff val="80000"/>
            </a:schemeClr>
          </a:solidFill>
        </p:spPr>
        <p:txBody>
          <a:bodyPr wrap="square">
            <a:spAutoFit/>
          </a:bodyPr>
          <a:lstStyle/>
          <a:p>
            <a:pPr marL="0" marR="0" algn="just">
              <a:lnSpc>
                <a:spcPct val="107000"/>
              </a:lnSpc>
              <a:spcBef>
                <a:spcPts val="0"/>
              </a:spcBef>
              <a:spcAft>
                <a:spcPts val="800"/>
              </a:spcAft>
            </a:pPr>
            <a:r>
              <a:rPr lang="en-US" kern="100" dirty="0">
                <a:solidFill>
                  <a:schemeClr val="accent1">
                    <a:lumMod val="50000"/>
                  </a:schemeClr>
                </a:solidFill>
                <a:effectLst/>
                <a:latin typeface="Tahoma" panose="020B0604030504040204" pitchFamily="34" charset="0"/>
                <a:ea typeface="Tahoma" panose="020B0604030504040204" pitchFamily="34" charset="0"/>
                <a:cs typeface="Tahoma" panose="020B0604030504040204" pitchFamily="34" charset="0"/>
              </a:rPr>
              <a:t>The translation process, like transcription, happens in three stages: </a:t>
            </a:r>
            <a:r>
              <a:rPr lang="en-US" b="1" kern="100" dirty="0">
                <a:solidFill>
                  <a:schemeClr val="accent1">
                    <a:lumMod val="50000"/>
                  </a:schemeClr>
                </a:solidFill>
                <a:effectLst/>
                <a:latin typeface="Tahoma" panose="020B0604030504040204" pitchFamily="34" charset="0"/>
                <a:ea typeface="Tahoma" panose="020B0604030504040204" pitchFamily="34" charset="0"/>
                <a:cs typeface="Tahoma" panose="020B0604030504040204" pitchFamily="34" charset="0"/>
              </a:rPr>
              <a:t>initiation</a:t>
            </a:r>
            <a:r>
              <a:rPr lang="en-US" kern="100" dirty="0">
                <a:solidFill>
                  <a:schemeClr val="accent1">
                    <a:lumMod val="50000"/>
                  </a:schemeClr>
                </a:solidFill>
                <a:effectLst/>
                <a:latin typeface="Tahoma" panose="020B0604030504040204" pitchFamily="34" charset="0"/>
                <a:ea typeface="Tahoma" panose="020B0604030504040204" pitchFamily="34" charset="0"/>
                <a:cs typeface="Tahoma" panose="020B0604030504040204" pitchFamily="34" charset="0"/>
              </a:rPr>
              <a:t>, </a:t>
            </a:r>
            <a:r>
              <a:rPr lang="en-US" b="1" kern="100" dirty="0">
                <a:solidFill>
                  <a:schemeClr val="accent1">
                    <a:lumMod val="50000"/>
                  </a:schemeClr>
                </a:solidFill>
                <a:effectLst/>
                <a:latin typeface="Tahoma" panose="020B0604030504040204" pitchFamily="34" charset="0"/>
                <a:ea typeface="Tahoma" panose="020B0604030504040204" pitchFamily="34" charset="0"/>
                <a:cs typeface="Tahoma" panose="020B0604030504040204" pitchFamily="34" charset="0"/>
              </a:rPr>
              <a:t>elongation</a:t>
            </a:r>
            <a:r>
              <a:rPr lang="en-US" kern="100" dirty="0">
                <a:solidFill>
                  <a:schemeClr val="accent1">
                    <a:lumMod val="50000"/>
                  </a:schemeClr>
                </a:solidFill>
                <a:effectLst/>
                <a:latin typeface="Tahoma" panose="020B0604030504040204" pitchFamily="34" charset="0"/>
                <a:ea typeface="Tahoma" panose="020B0604030504040204" pitchFamily="34" charset="0"/>
                <a:cs typeface="Tahoma" panose="020B0604030504040204" pitchFamily="34" charset="0"/>
              </a:rPr>
              <a:t>, and </a:t>
            </a:r>
            <a:r>
              <a:rPr lang="en-US" b="1" kern="100" dirty="0">
                <a:solidFill>
                  <a:schemeClr val="accent1">
                    <a:lumMod val="50000"/>
                  </a:schemeClr>
                </a:solidFill>
                <a:effectLst/>
                <a:latin typeface="Tahoma" panose="020B0604030504040204" pitchFamily="34" charset="0"/>
                <a:ea typeface="Tahoma" panose="020B0604030504040204" pitchFamily="34" charset="0"/>
                <a:cs typeface="Tahoma" panose="020B0604030504040204" pitchFamily="34" charset="0"/>
              </a:rPr>
              <a:t>termination</a:t>
            </a:r>
            <a:r>
              <a:rPr lang="en-US" kern="100" dirty="0">
                <a:solidFill>
                  <a:schemeClr val="accent1">
                    <a:lumMod val="50000"/>
                  </a:schemeClr>
                </a:solidFill>
                <a:effectLst/>
                <a:latin typeface="Tahoma" panose="020B0604030504040204" pitchFamily="34" charset="0"/>
                <a:ea typeface="Tahoma" panose="020B0604030504040204" pitchFamily="34" charset="0"/>
                <a:cs typeface="Tahoma" panose="020B0604030504040204" pitchFamily="34" charset="0"/>
              </a:rPr>
              <a:t>.</a:t>
            </a:r>
          </a:p>
          <a:p>
            <a:pPr marL="342900" marR="0" lvl="0" indent="-342900" algn="just">
              <a:lnSpc>
                <a:spcPct val="107000"/>
              </a:lnSpc>
              <a:spcBef>
                <a:spcPts val="0"/>
              </a:spcBef>
              <a:spcAft>
                <a:spcPts val="800"/>
              </a:spcAft>
              <a:buSzPts val="1000"/>
              <a:buFont typeface="Symbol" panose="05050102010706020507" pitchFamily="18" charset="2"/>
              <a:buChar char=""/>
              <a:tabLst>
                <a:tab pos="457200" algn="l"/>
              </a:tabLst>
            </a:pPr>
            <a:r>
              <a:rPr lang="en-US" b="1" kern="100" dirty="0">
                <a:solidFill>
                  <a:schemeClr val="accent1">
                    <a:lumMod val="50000"/>
                  </a:schemeClr>
                </a:solidFill>
                <a:effectLst/>
                <a:latin typeface="Tahoma" panose="020B0604030504040204" pitchFamily="34" charset="0"/>
                <a:ea typeface="Tahoma" panose="020B0604030504040204" pitchFamily="34" charset="0"/>
                <a:cs typeface="Tahoma" panose="020B0604030504040204" pitchFamily="34" charset="0"/>
              </a:rPr>
              <a:t>Initiation</a:t>
            </a:r>
            <a:r>
              <a:rPr lang="en-US" kern="100" dirty="0">
                <a:solidFill>
                  <a:schemeClr val="accent1">
                    <a:lumMod val="50000"/>
                  </a:schemeClr>
                </a:solidFill>
                <a:effectLst/>
                <a:latin typeface="Tahoma" panose="020B0604030504040204" pitchFamily="34" charset="0"/>
                <a:ea typeface="Tahoma" panose="020B0604030504040204" pitchFamily="34" charset="0"/>
                <a:cs typeface="Tahoma" panose="020B0604030504040204" pitchFamily="34" charset="0"/>
              </a:rPr>
              <a:t>: The mRNA, initiator tRNA (which binds to the start codon), and ribosomal subunits come together to form a complex.</a:t>
            </a:r>
          </a:p>
          <a:p>
            <a:pPr marL="342900" marR="0" lvl="0" indent="-342900" algn="just">
              <a:lnSpc>
                <a:spcPct val="107000"/>
              </a:lnSpc>
              <a:spcBef>
                <a:spcPts val="0"/>
              </a:spcBef>
              <a:spcAft>
                <a:spcPts val="800"/>
              </a:spcAft>
              <a:buSzPts val="1000"/>
              <a:buFont typeface="Symbol" panose="05050102010706020507" pitchFamily="18" charset="2"/>
              <a:buChar char=""/>
              <a:tabLst>
                <a:tab pos="457200" algn="l"/>
              </a:tabLst>
            </a:pPr>
            <a:r>
              <a:rPr lang="en-US" b="1" kern="100" dirty="0">
                <a:solidFill>
                  <a:schemeClr val="accent1">
                    <a:lumMod val="50000"/>
                  </a:schemeClr>
                </a:solidFill>
                <a:effectLst/>
                <a:latin typeface="Tahoma" panose="020B0604030504040204" pitchFamily="34" charset="0"/>
                <a:ea typeface="Tahoma" panose="020B0604030504040204" pitchFamily="34" charset="0"/>
                <a:cs typeface="Tahoma" panose="020B0604030504040204" pitchFamily="34" charset="0"/>
              </a:rPr>
              <a:t>Elongation</a:t>
            </a:r>
            <a:r>
              <a:rPr lang="en-US" kern="100" dirty="0">
                <a:solidFill>
                  <a:schemeClr val="accent1">
                    <a:lumMod val="50000"/>
                  </a:schemeClr>
                </a:solidFill>
                <a:effectLst/>
                <a:latin typeface="Tahoma" panose="020B0604030504040204" pitchFamily="34" charset="0"/>
                <a:ea typeface="Tahoma" panose="020B0604030504040204" pitchFamily="34" charset="0"/>
                <a:cs typeface="Tahoma" panose="020B0604030504040204" pitchFamily="34" charset="0"/>
              </a:rPr>
              <a:t>: After the complex forms, the ribosome moves along the mRNA from the 5' to 3' direction. As it moves, tRNA molecules bind to the mRNA at the ribosome’s A site, bringing amino acids. These amino acids are linked in the sequence determined by the mRNA codons.</a:t>
            </a:r>
          </a:p>
          <a:p>
            <a:pPr marL="342900" marR="0" lvl="0" indent="-342900" algn="just">
              <a:lnSpc>
                <a:spcPct val="107000"/>
              </a:lnSpc>
              <a:spcBef>
                <a:spcPts val="0"/>
              </a:spcBef>
              <a:spcAft>
                <a:spcPts val="800"/>
              </a:spcAft>
              <a:buSzPts val="1000"/>
              <a:buFont typeface="Symbol" panose="05050102010706020507" pitchFamily="18" charset="2"/>
              <a:buChar char=""/>
              <a:tabLst>
                <a:tab pos="457200" algn="l"/>
              </a:tabLst>
            </a:pPr>
            <a:r>
              <a:rPr lang="en-US" b="1" kern="100" dirty="0">
                <a:solidFill>
                  <a:schemeClr val="accent1">
                    <a:lumMod val="50000"/>
                  </a:schemeClr>
                </a:solidFill>
                <a:effectLst/>
                <a:latin typeface="Tahoma" panose="020B0604030504040204" pitchFamily="34" charset="0"/>
                <a:ea typeface="Tahoma" panose="020B0604030504040204" pitchFamily="34" charset="0"/>
                <a:cs typeface="Tahoma" panose="020B0604030504040204" pitchFamily="34" charset="0"/>
              </a:rPr>
              <a:t>Termination</a:t>
            </a:r>
            <a:r>
              <a:rPr lang="en-US" kern="100" dirty="0">
                <a:solidFill>
                  <a:schemeClr val="accent1">
                    <a:lumMod val="50000"/>
                  </a:schemeClr>
                </a:solidFill>
                <a:effectLst/>
                <a:latin typeface="Tahoma" panose="020B0604030504040204" pitchFamily="34" charset="0"/>
                <a:ea typeface="Tahoma" panose="020B0604030504040204" pitchFamily="34" charset="0"/>
                <a:cs typeface="Tahoma" panose="020B0604030504040204" pitchFamily="34" charset="0"/>
              </a:rPr>
              <a:t>: When the ribosome reaches a stop codon, the process ends. The complex breaks apart, and the newly made polypeptide (protein) is released.</a:t>
            </a:r>
          </a:p>
        </p:txBody>
      </p:sp>
    </p:spTree>
    <p:extLst>
      <p:ext uri="{BB962C8B-B14F-4D97-AF65-F5344CB8AC3E}">
        <p14:creationId xmlns:p14="http://schemas.microsoft.com/office/powerpoint/2010/main" val="29466238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3290D23-4750-BF13-5230-DDF01EF2AD8E}"/>
              </a:ext>
            </a:extLst>
          </p:cNvPr>
          <p:cNvPicPr>
            <a:picLocks noChangeAspect="1"/>
          </p:cNvPicPr>
          <p:nvPr/>
        </p:nvPicPr>
        <p:blipFill>
          <a:blip r:embed="rId2"/>
          <a:stretch>
            <a:fillRect/>
          </a:stretch>
        </p:blipFill>
        <p:spPr>
          <a:xfrm>
            <a:off x="182880" y="113665"/>
            <a:ext cx="3558540" cy="3359769"/>
          </a:xfrm>
          <a:prstGeom prst="rect">
            <a:avLst/>
          </a:prstGeom>
          <a:ln w="28575">
            <a:solidFill>
              <a:schemeClr val="accent1">
                <a:lumMod val="50000"/>
              </a:schemeClr>
            </a:solidFill>
          </a:ln>
        </p:spPr>
      </p:pic>
      <p:sp>
        <p:nvSpPr>
          <p:cNvPr id="5" name="TextBox 4">
            <a:extLst>
              <a:ext uri="{FF2B5EF4-FFF2-40B4-BE49-F238E27FC236}">
                <a16:creationId xmlns:a16="http://schemas.microsoft.com/office/drawing/2014/main" id="{714AED59-C752-F094-0D07-C3B343DA974B}"/>
              </a:ext>
            </a:extLst>
          </p:cNvPr>
          <p:cNvSpPr txBox="1"/>
          <p:nvPr/>
        </p:nvSpPr>
        <p:spPr>
          <a:xfrm>
            <a:off x="41910" y="3627137"/>
            <a:ext cx="3718560" cy="1332737"/>
          </a:xfrm>
          <a:prstGeom prst="rect">
            <a:avLst/>
          </a:prstGeom>
          <a:solidFill>
            <a:schemeClr val="bg2">
              <a:lumMod val="20000"/>
              <a:lumOff val="80000"/>
            </a:schemeClr>
          </a:solidFill>
        </p:spPr>
        <p:txBody>
          <a:bodyPr wrap="square">
            <a:spAutoFit/>
          </a:bodyPr>
          <a:lstStyle/>
          <a:p>
            <a:pPr marL="0" marR="0" algn="just">
              <a:lnSpc>
                <a:spcPct val="107000"/>
              </a:lnSpc>
              <a:spcBef>
                <a:spcPts val="0"/>
              </a:spcBef>
              <a:spcAft>
                <a:spcPts val="800"/>
              </a:spcAft>
            </a:pPr>
            <a:r>
              <a:rPr lang="en-US" sz="1000" b="1" kern="100" dirty="0">
                <a:effectLst/>
                <a:latin typeface="Tahoma" panose="020B0604030504040204" pitchFamily="34" charset="0"/>
                <a:ea typeface="Tahoma" panose="020B0604030504040204" pitchFamily="34" charset="0"/>
                <a:cs typeface="Tahoma" panose="020B0604030504040204" pitchFamily="34" charset="0"/>
              </a:rPr>
              <a:t>Figure 13.15</a:t>
            </a:r>
            <a:r>
              <a:rPr lang="en-US" sz="1000" kern="100" dirty="0">
                <a:effectLst/>
                <a:latin typeface="Tahoma" panose="020B0604030504040204" pitchFamily="34" charset="0"/>
                <a:ea typeface="Tahoma" panose="020B0604030504040204" pitchFamily="34" charset="0"/>
                <a:cs typeface="Tahoma" panose="020B0604030504040204" pitchFamily="34" charset="0"/>
              </a:rPr>
              <a:t> illustrates the three stages of translation:</a:t>
            </a:r>
          </a:p>
          <a:p>
            <a:pPr marL="342900" marR="0" lvl="0" indent="-342900" algn="just">
              <a:lnSpc>
                <a:spcPct val="107000"/>
              </a:lnSpc>
              <a:spcBef>
                <a:spcPts val="0"/>
              </a:spcBef>
              <a:spcAft>
                <a:spcPts val="0"/>
              </a:spcAft>
              <a:buFont typeface="Symbol" panose="05050102010706020507" pitchFamily="18" charset="2"/>
              <a:buChar char=""/>
            </a:pPr>
            <a:r>
              <a:rPr lang="en-US" sz="1000" b="1" kern="100" dirty="0">
                <a:effectLst/>
                <a:latin typeface="Tahoma" panose="020B0604030504040204" pitchFamily="34" charset="0"/>
                <a:ea typeface="Tahoma" panose="020B0604030504040204" pitchFamily="34" charset="0"/>
                <a:cs typeface="Tahoma" panose="020B0604030504040204" pitchFamily="34" charset="0"/>
              </a:rPr>
              <a:t>Initiation: </a:t>
            </a:r>
            <a:r>
              <a:rPr lang="en-US" sz="1000" kern="100" dirty="0">
                <a:effectLst/>
                <a:latin typeface="Tahoma" panose="020B0604030504040204" pitchFamily="34" charset="0"/>
                <a:ea typeface="Tahoma" panose="020B0604030504040204" pitchFamily="34" charset="0"/>
                <a:cs typeface="Tahoma" panose="020B0604030504040204" pitchFamily="34" charset="0"/>
              </a:rPr>
              <a:t>Ribosomal subunits, mRNA, and tRNA assemble with the first amino acid.</a:t>
            </a:r>
          </a:p>
          <a:p>
            <a:pPr marL="342900" marR="0" lvl="0" indent="-342900" algn="just">
              <a:lnSpc>
                <a:spcPct val="107000"/>
              </a:lnSpc>
              <a:spcBef>
                <a:spcPts val="0"/>
              </a:spcBef>
              <a:spcAft>
                <a:spcPts val="0"/>
              </a:spcAft>
              <a:buFont typeface="Symbol" panose="05050102010706020507" pitchFamily="18" charset="2"/>
              <a:buChar char=""/>
            </a:pPr>
            <a:r>
              <a:rPr lang="en-US" sz="1000" b="1" kern="100" dirty="0">
                <a:effectLst/>
                <a:latin typeface="Tahoma" panose="020B0604030504040204" pitchFamily="34" charset="0"/>
                <a:ea typeface="Tahoma" panose="020B0604030504040204" pitchFamily="34" charset="0"/>
                <a:cs typeface="Tahoma" panose="020B0604030504040204" pitchFamily="34" charset="0"/>
              </a:rPr>
              <a:t>Elongation: </a:t>
            </a:r>
            <a:r>
              <a:rPr lang="en-US" sz="1000" kern="100" dirty="0">
                <a:effectLst/>
                <a:latin typeface="Tahoma" panose="020B0604030504040204" pitchFamily="34" charset="0"/>
                <a:ea typeface="Tahoma" panose="020B0604030504040204" pitchFamily="34" charset="0"/>
                <a:cs typeface="Tahoma" panose="020B0604030504040204" pitchFamily="34" charset="0"/>
              </a:rPr>
              <a:t>The ribosome moves along mRNA, linking amino acids to form a polypeptide chain.</a:t>
            </a:r>
          </a:p>
          <a:p>
            <a:pPr marL="342900" marR="0" lvl="0" indent="-342900" algn="just">
              <a:lnSpc>
                <a:spcPct val="107000"/>
              </a:lnSpc>
              <a:spcBef>
                <a:spcPts val="0"/>
              </a:spcBef>
              <a:spcAft>
                <a:spcPts val="800"/>
              </a:spcAft>
              <a:buFont typeface="Symbol" panose="05050102010706020507" pitchFamily="18" charset="2"/>
              <a:buChar char=""/>
            </a:pPr>
            <a:r>
              <a:rPr lang="en-US" sz="1000" b="1" kern="100" dirty="0">
                <a:effectLst/>
                <a:latin typeface="Tahoma" panose="020B0604030504040204" pitchFamily="34" charset="0"/>
                <a:ea typeface="Tahoma" panose="020B0604030504040204" pitchFamily="34" charset="0"/>
                <a:cs typeface="Tahoma" panose="020B0604030504040204" pitchFamily="34" charset="0"/>
              </a:rPr>
              <a:t>Termination: </a:t>
            </a:r>
            <a:r>
              <a:rPr lang="en-US" sz="1000" kern="100" dirty="0">
                <a:effectLst/>
                <a:latin typeface="Tahoma" panose="020B0604030504040204" pitchFamily="34" charset="0"/>
                <a:ea typeface="Tahoma" panose="020B0604030504040204" pitchFamily="34" charset="0"/>
                <a:cs typeface="Tahoma" panose="020B0604030504040204" pitchFamily="34" charset="0"/>
              </a:rPr>
              <a:t>Translation ends when the ribosome encounters a stop codon, releasing the polypeptide.</a:t>
            </a:r>
          </a:p>
        </p:txBody>
      </p:sp>
      <p:pic>
        <p:nvPicPr>
          <p:cNvPr id="6" name="Picture 5">
            <a:extLst>
              <a:ext uri="{FF2B5EF4-FFF2-40B4-BE49-F238E27FC236}">
                <a16:creationId xmlns:a16="http://schemas.microsoft.com/office/drawing/2014/main" id="{0A9C7876-B4F0-04C4-7D9C-7876ED5A0C15}"/>
              </a:ext>
            </a:extLst>
          </p:cNvPr>
          <p:cNvPicPr>
            <a:picLocks noChangeAspect="1"/>
          </p:cNvPicPr>
          <p:nvPr/>
        </p:nvPicPr>
        <p:blipFill>
          <a:blip r:embed="rId3"/>
          <a:stretch>
            <a:fillRect/>
          </a:stretch>
        </p:blipFill>
        <p:spPr>
          <a:xfrm>
            <a:off x="3882390" y="88145"/>
            <a:ext cx="2617470" cy="4992849"/>
          </a:xfrm>
          <a:prstGeom prst="rect">
            <a:avLst/>
          </a:prstGeom>
          <a:ln w="28575">
            <a:solidFill>
              <a:schemeClr val="accent1">
                <a:lumMod val="50000"/>
              </a:schemeClr>
            </a:solidFill>
          </a:ln>
        </p:spPr>
      </p:pic>
      <p:sp>
        <p:nvSpPr>
          <p:cNvPr id="8" name="TextBox 7">
            <a:extLst>
              <a:ext uri="{FF2B5EF4-FFF2-40B4-BE49-F238E27FC236}">
                <a16:creationId xmlns:a16="http://schemas.microsoft.com/office/drawing/2014/main" id="{7D4F4F29-44C4-089D-D25B-C58244BB31E1}"/>
              </a:ext>
            </a:extLst>
          </p:cNvPr>
          <p:cNvSpPr txBox="1"/>
          <p:nvPr/>
        </p:nvSpPr>
        <p:spPr>
          <a:xfrm>
            <a:off x="6621780" y="459954"/>
            <a:ext cx="2446021" cy="4223592"/>
          </a:xfrm>
          <a:prstGeom prst="rect">
            <a:avLst/>
          </a:prstGeom>
          <a:solidFill>
            <a:schemeClr val="bg2">
              <a:lumMod val="20000"/>
              <a:lumOff val="80000"/>
            </a:schemeClr>
          </a:solidFill>
        </p:spPr>
        <p:txBody>
          <a:bodyPr wrap="square">
            <a:spAutoFit/>
          </a:bodyPr>
          <a:lstStyle/>
          <a:p>
            <a:pPr marL="0" marR="0" algn="just">
              <a:lnSpc>
                <a:spcPct val="107000"/>
              </a:lnSpc>
              <a:spcBef>
                <a:spcPts val="0"/>
              </a:spcBef>
              <a:spcAft>
                <a:spcPts val="800"/>
              </a:spcAft>
            </a:pPr>
            <a:r>
              <a:rPr lang="en-US" sz="1100" b="1" kern="100" dirty="0">
                <a:effectLst/>
                <a:latin typeface="Tahoma" panose="020B0604030504040204" pitchFamily="34" charset="0"/>
                <a:ea typeface="Tahoma" panose="020B0604030504040204" pitchFamily="34" charset="0"/>
                <a:cs typeface="Tahoma" panose="020B0604030504040204" pitchFamily="34" charset="0"/>
              </a:rPr>
              <a:t>Figure 13.16</a:t>
            </a:r>
            <a:r>
              <a:rPr lang="en-US" sz="1100" kern="100" dirty="0">
                <a:effectLst/>
                <a:latin typeface="Tahoma" panose="020B0604030504040204" pitchFamily="34" charset="0"/>
                <a:ea typeface="Tahoma" panose="020B0604030504040204" pitchFamily="34" charset="0"/>
                <a:cs typeface="Tahoma" panose="020B0604030504040204" pitchFamily="34" charset="0"/>
              </a:rPr>
              <a:t> explains the process of </a:t>
            </a:r>
            <a:r>
              <a:rPr lang="en-US" sz="1100" b="1" kern="100" dirty="0">
                <a:effectLst/>
                <a:latin typeface="Tahoma" panose="020B0604030504040204" pitchFamily="34" charset="0"/>
                <a:ea typeface="Tahoma" panose="020B0604030504040204" pitchFamily="34" charset="0"/>
                <a:cs typeface="Tahoma" panose="020B0604030504040204" pitchFamily="34" charset="0"/>
              </a:rPr>
              <a:t>translational initiation in bacteria</a:t>
            </a:r>
            <a:r>
              <a:rPr lang="en-US" sz="1100" kern="100" dirty="0">
                <a:effectLst/>
                <a:latin typeface="Tahoma" panose="020B0604030504040204" pitchFamily="34" charset="0"/>
                <a:ea typeface="Tahoma" panose="020B0604030504040204" pitchFamily="34" charset="0"/>
                <a:cs typeface="Tahoma" panose="020B0604030504040204" pitchFamily="34" charset="0"/>
              </a:rPr>
              <a:t>:</a:t>
            </a:r>
          </a:p>
          <a:p>
            <a:pPr marL="342900" marR="0" lvl="0" indent="-342900" algn="just">
              <a:lnSpc>
                <a:spcPct val="107000"/>
              </a:lnSpc>
              <a:spcBef>
                <a:spcPts val="0"/>
              </a:spcBef>
              <a:spcAft>
                <a:spcPts val="800"/>
              </a:spcAft>
              <a:buSzPts val="1000"/>
              <a:buFont typeface="Symbol" panose="05050102010706020507" pitchFamily="18" charset="2"/>
              <a:buChar char=""/>
              <a:tabLst>
                <a:tab pos="457200" algn="l"/>
              </a:tabLst>
            </a:pPr>
            <a:r>
              <a:rPr lang="en-US" sz="1100" b="1" kern="100" dirty="0">
                <a:effectLst/>
                <a:latin typeface="Tahoma" panose="020B0604030504040204" pitchFamily="34" charset="0"/>
                <a:ea typeface="Tahoma" panose="020B0604030504040204" pitchFamily="34" charset="0"/>
                <a:cs typeface="Tahoma" panose="020B0604030504040204" pitchFamily="34" charset="0"/>
              </a:rPr>
              <a:t>IF3</a:t>
            </a:r>
            <a:r>
              <a:rPr lang="en-US" sz="1100" kern="100" dirty="0">
                <a:effectLst/>
                <a:latin typeface="Tahoma" panose="020B0604030504040204" pitchFamily="34" charset="0"/>
                <a:ea typeface="Tahoma" panose="020B0604030504040204" pitchFamily="34" charset="0"/>
                <a:cs typeface="Tahoma" panose="020B0604030504040204" pitchFamily="34" charset="0"/>
              </a:rPr>
              <a:t> helps the mRNA bind to the 30S ribosomal subunit.</a:t>
            </a:r>
          </a:p>
          <a:p>
            <a:pPr marL="342900" marR="0" lvl="0" indent="-342900" algn="just">
              <a:lnSpc>
                <a:spcPct val="107000"/>
              </a:lnSpc>
              <a:spcBef>
                <a:spcPts val="0"/>
              </a:spcBef>
              <a:spcAft>
                <a:spcPts val="800"/>
              </a:spcAft>
              <a:buSzPts val="1000"/>
              <a:buFont typeface="Symbol" panose="05050102010706020507" pitchFamily="18" charset="2"/>
              <a:buChar char=""/>
              <a:tabLst>
                <a:tab pos="457200" algn="l"/>
              </a:tabLst>
            </a:pPr>
            <a:r>
              <a:rPr lang="en-US" sz="1100" kern="100" dirty="0">
                <a:effectLst/>
                <a:latin typeface="Tahoma" panose="020B0604030504040204" pitchFamily="34" charset="0"/>
                <a:ea typeface="Tahoma" panose="020B0604030504040204" pitchFamily="34" charset="0"/>
                <a:cs typeface="Tahoma" panose="020B0604030504040204" pitchFamily="34" charset="0"/>
              </a:rPr>
              <a:t>The </a:t>
            </a:r>
            <a:r>
              <a:rPr lang="en-US" sz="1100" b="1" kern="100" dirty="0">
                <a:effectLst/>
                <a:latin typeface="Tahoma" panose="020B0604030504040204" pitchFamily="34" charset="0"/>
                <a:ea typeface="Tahoma" panose="020B0604030504040204" pitchFamily="34" charset="0"/>
                <a:cs typeface="Tahoma" panose="020B0604030504040204" pitchFamily="34" charset="0"/>
              </a:rPr>
              <a:t>Shine-Dalgarno sequence</a:t>
            </a:r>
            <a:r>
              <a:rPr lang="en-US" sz="1100" kern="100" dirty="0">
                <a:effectLst/>
                <a:latin typeface="Tahoma" panose="020B0604030504040204" pitchFamily="34" charset="0"/>
                <a:ea typeface="Tahoma" panose="020B0604030504040204" pitchFamily="34" charset="0"/>
                <a:cs typeface="Tahoma" panose="020B0604030504040204" pitchFamily="34" charset="0"/>
              </a:rPr>
              <a:t> on the mRNA forms hydrogen bonds with part of the 16S rRNA in the 30S subunit.</a:t>
            </a:r>
          </a:p>
          <a:p>
            <a:pPr marL="342900" marR="0" lvl="0" indent="-342900" algn="just">
              <a:lnSpc>
                <a:spcPct val="107000"/>
              </a:lnSpc>
              <a:spcBef>
                <a:spcPts val="0"/>
              </a:spcBef>
              <a:spcAft>
                <a:spcPts val="800"/>
              </a:spcAft>
              <a:buSzPts val="1000"/>
              <a:buFont typeface="Symbol" panose="05050102010706020507" pitchFamily="18" charset="2"/>
              <a:buChar char=""/>
              <a:tabLst>
                <a:tab pos="457200" algn="l"/>
              </a:tabLst>
            </a:pPr>
            <a:r>
              <a:rPr lang="en-US" sz="1100" b="1" kern="100" dirty="0">
                <a:effectLst/>
                <a:latin typeface="Tahoma" panose="020B0604030504040204" pitchFamily="34" charset="0"/>
                <a:ea typeface="Tahoma" panose="020B0604030504040204" pitchFamily="34" charset="0"/>
                <a:cs typeface="Tahoma" panose="020B0604030504040204" pitchFamily="34" charset="0"/>
              </a:rPr>
              <a:t>IF2</a:t>
            </a:r>
            <a:r>
              <a:rPr lang="en-US" sz="1100" kern="100" dirty="0">
                <a:effectLst/>
                <a:latin typeface="Tahoma" panose="020B0604030504040204" pitchFamily="34" charset="0"/>
                <a:ea typeface="Tahoma" panose="020B0604030504040204" pitchFamily="34" charset="0"/>
                <a:cs typeface="Tahoma" panose="020B0604030504040204" pitchFamily="34" charset="0"/>
              </a:rPr>
              <a:t> then binds to the initiator tRNA, which attaches to the start codon located at the P site of the ribosome.</a:t>
            </a:r>
          </a:p>
          <a:p>
            <a:r>
              <a:rPr lang="en-US" sz="1100" dirty="0">
                <a:effectLst/>
                <a:latin typeface="Tahoma" panose="020B0604030504040204" pitchFamily="34" charset="0"/>
                <a:ea typeface="Tahoma" panose="020B0604030504040204" pitchFamily="34" charset="0"/>
                <a:cs typeface="Tahoma" panose="020B0604030504040204" pitchFamily="34" charset="0"/>
              </a:rPr>
              <a:t>Afterward, </a:t>
            </a:r>
            <a:r>
              <a:rPr lang="en-US" sz="1100" b="1" dirty="0">
                <a:effectLst/>
                <a:latin typeface="Tahoma" panose="020B0604030504040204" pitchFamily="34" charset="0"/>
                <a:ea typeface="Tahoma" panose="020B0604030504040204" pitchFamily="34" charset="0"/>
                <a:cs typeface="Tahoma" panose="020B0604030504040204" pitchFamily="34" charset="0"/>
              </a:rPr>
              <a:t>IF2 and IF3</a:t>
            </a:r>
            <a:r>
              <a:rPr lang="en-US" sz="1100" dirty="0">
                <a:effectLst/>
                <a:latin typeface="Tahoma" panose="020B0604030504040204" pitchFamily="34" charset="0"/>
                <a:ea typeface="Tahoma" panose="020B0604030504040204" pitchFamily="34" charset="0"/>
                <a:cs typeface="Tahoma" panose="020B0604030504040204" pitchFamily="34" charset="0"/>
              </a:rPr>
              <a:t> are released, allowing the 50S ribosomal subunit to join the 30S subunit, forming the </a:t>
            </a:r>
            <a:r>
              <a:rPr lang="en-US" sz="1100" b="1" dirty="0">
                <a:effectLst/>
                <a:latin typeface="Tahoma" panose="020B0604030504040204" pitchFamily="34" charset="0"/>
                <a:ea typeface="Tahoma" panose="020B0604030504040204" pitchFamily="34" charset="0"/>
                <a:cs typeface="Tahoma" panose="020B0604030504040204" pitchFamily="34" charset="0"/>
              </a:rPr>
              <a:t>70S initiation complex</a:t>
            </a:r>
            <a:r>
              <a:rPr lang="en-US" sz="1100" dirty="0">
                <a:effectLst/>
                <a:latin typeface="Tahoma" panose="020B0604030504040204" pitchFamily="34" charset="0"/>
                <a:ea typeface="Tahoma" panose="020B0604030504040204" pitchFamily="34" charset="0"/>
                <a:cs typeface="Tahoma" panose="020B0604030504040204" pitchFamily="34" charset="0"/>
              </a:rPr>
              <a:t>. This completes the initiation stage of bacterial translation.</a:t>
            </a:r>
            <a:endParaRPr lang="en-US" sz="1100"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13587596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2BE5D60-9893-C006-F2EF-991075E4A6D9}"/>
              </a:ext>
            </a:extLst>
          </p:cNvPr>
          <p:cNvPicPr>
            <a:picLocks noChangeAspect="1"/>
          </p:cNvPicPr>
          <p:nvPr/>
        </p:nvPicPr>
        <p:blipFill>
          <a:blip r:embed="rId2"/>
          <a:stretch>
            <a:fillRect/>
          </a:stretch>
        </p:blipFill>
        <p:spPr>
          <a:xfrm>
            <a:off x="175089" y="155512"/>
            <a:ext cx="3907513" cy="1805940"/>
          </a:xfrm>
          <a:prstGeom prst="rect">
            <a:avLst/>
          </a:prstGeom>
          <a:ln w="28575">
            <a:solidFill>
              <a:schemeClr val="accent1">
                <a:lumMod val="50000"/>
              </a:schemeClr>
            </a:solidFill>
          </a:ln>
        </p:spPr>
      </p:pic>
      <p:sp>
        <p:nvSpPr>
          <p:cNvPr id="6" name="TextBox 5">
            <a:extLst>
              <a:ext uri="{FF2B5EF4-FFF2-40B4-BE49-F238E27FC236}">
                <a16:creationId xmlns:a16="http://schemas.microsoft.com/office/drawing/2014/main" id="{4CFA7452-A3BD-AA06-0002-C72295EC411D}"/>
              </a:ext>
            </a:extLst>
          </p:cNvPr>
          <p:cNvSpPr txBox="1"/>
          <p:nvPr/>
        </p:nvSpPr>
        <p:spPr>
          <a:xfrm>
            <a:off x="90153" y="2086473"/>
            <a:ext cx="4121240" cy="3149004"/>
          </a:xfrm>
          <a:prstGeom prst="rect">
            <a:avLst/>
          </a:prstGeom>
          <a:noFill/>
        </p:spPr>
        <p:txBody>
          <a:bodyPr wrap="square">
            <a:spAutoFit/>
          </a:bodyPr>
          <a:lstStyle/>
          <a:p>
            <a:pPr marL="0" marR="0" algn="just">
              <a:lnSpc>
                <a:spcPct val="107000"/>
              </a:lnSpc>
              <a:spcBef>
                <a:spcPts val="0"/>
              </a:spcBef>
              <a:spcAft>
                <a:spcPts val="800"/>
              </a:spcAft>
            </a:pPr>
            <a:r>
              <a:rPr lang="en-US" sz="1200" b="1" kern="100" dirty="0">
                <a:effectLst/>
                <a:latin typeface="Tahoma" panose="020B0604030504040204" pitchFamily="34" charset="0"/>
                <a:ea typeface="Tahoma" panose="020B0604030504040204" pitchFamily="34" charset="0"/>
                <a:cs typeface="Tahoma" panose="020B0604030504040204" pitchFamily="34" charset="0"/>
              </a:rPr>
              <a:t>Figure 13.17</a:t>
            </a:r>
            <a:r>
              <a:rPr lang="en-US" sz="1200" kern="100" dirty="0">
                <a:effectLst/>
                <a:latin typeface="Tahoma" panose="020B0604030504040204" pitchFamily="34" charset="0"/>
                <a:ea typeface="Tahoma" panose="020B0604030504040204" pitchFamily="34" charset="0"/>
                <a:cs typeface="Tahoma" panose="020B0604030504040204" pitchFamily="34" charset="0"/>
              </a:rPr>
              <a:t> shows the positions of the </a:t>
            </a:r>
            <a:r>
              <a:rPr lang="en-US" sz="1200" b="1" kern="100" dirty="0">
                <a:effectLst/>
                <a:latin typeface="Tahoma" panose="020B0604030504040204" pitchFamily="34" charset="0"/>
                <a:ea typeface="Tahoma" panose="020B0604030504040204" pitchFamily="34" charset="0"/>
                <a:cs typeface="Tahoma" panose="020B0604030504040204" pitchFamily="34" charset="0"/>
              </a:rPr>
              <a:t>Shine-Dalgarno sequence</a:t>
            </a:r>
            <a:r>
              <a:rPr lang="en-US" sz="1200" kern="100" dirty="0">
                <a:effectLst/>
                <a:latin typeface="Tahoma" panose="020B0604030504040204" pitchFamily="34" charset="0"/>
                <a:ea typeface="Tahoma" panose="020B0604030504040204" pitchFamily="34" charset="0"/>
                <a:cs typeface="Tahoma" panose="020B0604030504040204" pitchFamily="34" charset="0"/>
              </a:rPr>
              <a:t> and the </a:t>
            </a:r>
            <a:r>
              <a:rPr lang="en-US" sz="1200" b="1" kern="100" dirty="0">
                <a:effectLst/>
                <a:latin typeface="Tahoma" panose="020B0604030504040204" pitchFamily="34" charset="0"/>
                <a:ea typeface="Tahoma" panose="020B0604030504040204" pitchFamily="34" charset="0"/>
                <a:cs typeface="Tahoma" panose="020B0604030504040204" pitchFamily="34" charset="0"/>
              </a:rPr>
              <a:t>start codon</a:t>
            </a:r>
            <a:r>
              <a:rPr lang="en-US" sz="1200" kern="100" dirty="0">
                <a:effectLst/>
                <a:latin typeface="Tahoma" panose="020B0604030504040204" pitchFamily="34" charset="0"/>
                <a:ea typeface="Tahoma" panose="020B0604030504040204" pitchFamily="34" charset="0"/>
                <a:cs typeface="Tahoma" panose="020B0604030504040204" pitchFamily="34" charset="0"/>
              </a:rPr>
              <a:t> in bacterial mRNA:</a:t>
            </a:r>
          </a:p>
          <a:p>
            <a:pPr marL="342900" marR="0" lvl="0" indent="-342900" algn="just">
              <a:lnSpc>
                <a:spcPct val="107000"/>
              </a:lnSpc>
              <a:spcBef>
                <a:spcPts val="0"/>
              </a:spcBef>
              <a:spcAft>
                <a:spcPts val="800"/>
              </a:spcAft>
              <a:buSzPts val="1000"/>
              <a:buFont typeface="Symbol" panose="05050102010706020507" pitchFamily="18" charset="2"/>
              <a:buChar char=""/>
              <a:tabLst>
                <a:tab pos="457200" algn="l"/>
              </a:tabLst>
            </a:pPr>
            <a:r>
              <a:rPr lang="en-US" sz="1200" kern="100" dirty="0">
                <a:effectLst/>
                <a:latin typeface="Tahoma" panose="020B0604030504040204" pitchFamily="34" charset="0"/>
                <a:ea typeface="Tahoma" panose="020B0604030504040204" pitchFamily="34" charset="0"/>
                <a:cs typeface="Tahoma" panose="020B0604030504040204" pitchFamily="34" charset="0"/>
              </a:rPr>
              <a:t>The Shine-Dalgarno sequence is complementary to a sequence in the </a:t>
            </a:r>
            <a:r>
              <a:rPr lang="en-US" sz="1200" b="1" kern="100" dirty="0">
                <a:effectLst/>
                <a:latin typeface="Tahoma" panose="020B0604030504040204" pitchFamily="34" charset="0"/>
                <a:ea typeface="Tahoma" panose="020B0604030504040204" pitchFamily="34" charset="0"/>
                <a:cs typeface="Tahoma" panose="020B0604030504040204" pitchFamily="34" charset="0"/>
              </a:rPr>
              <a:t>16S rRNA</a:t>
            </a:r>
            <a:r>
              <a:rPr lang="en-US" sz="1200" kern="100" dirty="0">
                <a:effectLst/>
                <a:latin typeface="Tahoma" panose="020B0604030504040204" pitchFamily="34" charset="0"/>
                <a:ea typeface="Tahoma" panose="020B0604030504040204" pitchFamily="34" charset="0"/>
                <a:cs typeface="Tahoma" panose="020B0604030504040204" pitchFamily="34" charset="0"/>
              </a:rPr>
              <a:t> and forms hydrogen bonds with it, promoting the initiation of translation.</a:t>
            </a:r>
          </a:p>
          <a:p>
            <a:pPr marL="342900" marR="0" lvl="0" indent="-342900" algn="just">
              <a:lnSpc>
                <a:spcPct val="107000"/>
              </a:lnSpc>
              <a:spcBef>
                <a:spcPts val="0"/>
              </a:spcBef>
              <a:spcAft>
                <a:spcPts val="800"/>
              </a:spcAft>
              <a:buSzPts val="1000"/>
              <a:buFont typeface="Symbol" panose="05050102010706020507" pitchFamily="18" charset="2"/>
              <a:buChar char=""/>
              <a:tabLst>
                <a:tab pos="457200" algn="l"/>
              </a:tabLst>
            </a:pPr>
            <a:r>
              <a:rPr lang="en-US" sz="1200" kern="100" dirty="0">
                <a:effectLst/>
                <a:latin typeface="Tahoma" panose="020B0604030504040204" pitchFamily="34" charset="0"/>
                <a:ea typeface="Tahoma" panose="020B0604030504040204" pitchFamily="34" charset="0"/>
                <a:cs typeface="Tahoma" panose="020B0604030504040204" pitchFamily="34" charset="0"/>
              </a:rPr>
              <a:t>The </a:t>
            </a:r>
            <a:r>
              <a:rPr lang="en-US" sz="1200" b="1" kern="100" dirty="0">
                <a:effectLst/>
                <a:latin typeface="Tahoma" panose="020B0604030504040204" pitchFamily="34" charset="0"/>
                <a:ea typeface="Tahoma" panose="020B0604030504040204" pitchFamily="34" charset="0"/>
                <a:cs typeface="Tahoma" panose="020B0604030504040204" pitchFamily="34" charset="0"/>
              </a:rPr>
              <a:t>start codon</a:t>
            </a:r>
            <a:r>
              <a:rPr lang="en-US" sz="1200" kern="100" dirty="0">
                <a:effectLst/>
                <a:latin typeface="Tahoma" panose="020B0604030504040204" pitchFamily="34" charset="0"/>
                <a:ea typeface="Tahoma" panose="020B0604030504040204" pitchFamily="34" charset="0"/>
                <a:cs typeface="Tahoma" panose="020B0604030504040204" pitchFamily="34" charset="0"/>
              </a:rPr>
              <a:t> (usually </a:t>
            </a:r>
            <a:r>
              <a:rPr lang="en-US" sz="1200" b="1" kern="100" dirty="0">
                <a:effectLst/>
                <a:latin typeface="Tahoma" panose="020B0604030504040204" pitchFamily="34" charset="0"/>
                <a:ea typeface="Tahoma" panose="020B0604030504040204" pitchFamily="34" charset="0"/>
                <a:cs typeface="Tahoma" panose="020B0604030504040204" pitchFamily="34" charset="0"/>
              </a:rPr>
              <a:t>AUG</a:t>
            </a:r>
            <a:r>
              <a:rPr lang="en-US" sz="1200" kern="100" dirty="0">
                <a:effectLst/>
                <a:latin typeface="Tahoma" panose="020B0604030504040204" pitchFamily="34" charset="0"/>
                <a:ea typeface="Tahoma" panose="020B0604030504040204" pitchFamily="34" charset="0"/>
                <a:cs typeface="Tahoma" panose="020B0604030504040204" pitchFamily="34" charset="0"/>
              </a:rPr>
              <a:t>) is located a few nucleotides downstream from the Shine-Dalgarno sequence.</a:t>
            </a:r>
          </a:p>
          <a:p>
            <a:pPr marL="342900" marR="0" lvl="0" indent="-342900" algn="just">
              <a:lnSpc>
                <a:spcPct val="107000"/>
              </a:lnSpc>
              <a:spcBef>
                <a:spcPts val="0"/>
              </a:spcBef>
              <a:spcAft>
                <a:spcPts val="800"/>
              </a:spcAft>
              <a:buSzPts val="1000"/>
              <a:buFont typeface="Symbol" panose="05050102010706020507" pitchFamily="18" charset="2"/>
              <a:buChar char=""/>
              <a:tabLst>
                <a:tab pos="457200" algn="l"/>
              </a:tabLst>
            </a:pPr>
            <a:r>
              <a:rPr lang="en-US" sz="1200" kern="100" dirty="0">
                <a:effectLst/>
                <a:latin typeface="Tahoma" panose="020B0604030504040204" pitchFamily="34" charset="0"/>
                <a:ea typeface="Tahoma" panose="020B0604030504040204" pitchFamily="34" charset="0"/>
                <a:cs typeface="Tahoma" panose="020B0604030504040204" pitchFamily="34" charset="0"/>
              </a:rPr>
              <a:t>Occasionally, the start codon can be </a:t>
            </a:r>
            <a:r>
              <a:rPr lang="en-US" sz="1200" b="1" kern="100" dirty="0">
                <a:effectLst/>
                <a:latin typeface="Tahoma" panose="020B0604030504040204" pitchFamily="34" charset="0"/>
                <a:ea typeface="Tahoma" panose="020B0604030504040204" pitchFamily="34" charset="0"/>
                <a:cs typeface="Tahoma" panose="020B0604030504040204" pitchFamily="34" charset="0"/>
              </a:rPr>
              <a:t>GUG</a:t>
            </a:r>
            <a:r>
              <a:rPr lang="en-US" sz="1200" kern="100" dirty="0">
                <a:effectLst/>
                <a:latin typeface="Tahoma" panose="020B0604030504040204" pitchFamily="34" charset="0"/>
                <a:ea typeface="Tahoma" panose="020B0604030504040204" pitchFamily="34" charset="0"/>
                <a:cs typeface="Tahoma" panose="020B0604030504040204" pitchFamily="34" charset="0"/>
              </a:rPr>
              <a:t> (for valine) or </a:t>
            </a:r>
            <a:r>
              <a:rPr lang="en-US" sz="1200" b="1" kern="100" dirty="0">
                <a:effectLst/>
                <a:latin typeface="Tahoma" panose="020B0604030504040204" pitchFamily="34" charset="0"/>
                <a:ea typeface="Tahoma" panose="020B0604030504040204" pitchFamily="34" charset="0"/>
                <a:cs typeface="Tahoma" panose="020B0604030504040204" pitchFamily="34" charset="0"/>
              </a:rPr>
              <a:t>UUG</a:t>
            </a:r>
            <a:r>
              <a:rPr lang="en-US" sz="1200" kern="100" dirty="0">
                <a:effectLst/>
                <a:latin typeface="Tahoma" panose="020B0604030504040204" pitchFamily="34" charset="0"/>
                <a:ea typeface="Tahoma" panose="020B0604030504040204" pitchFamily="34" charset="0"/>
                <a:cs typeface="Tahoma" panose="020B0604030504040204" pitchFamily="34" charset="0"/>
              </a:rPr>
              <a:t> (for leucine), but in these cases, they are still recognized by </a:t>
            </a:r>
            <a:r>
              <a:rPr lang="en-US" sz="1200" b="1" kern="100" dirty="0" err="1">
                <a:effectLst/>
                <a:latin typeface="Tahoma" panose="020B0604030504040204" pitchFamily="34" charset="0"/>
                <a:ea typeface="Tahoma" panose="020B0604030504040204" pitchFamily="34" charset="0"/>
                <a:cs typeface="Tahoma" panose="020B0604030504040204" pitchFamily="34" charset="0"/>
              </a:rPr>
              <a:t>tRNAfmet</a:t>
            </a:r>
            <a:r>
              <a:rPr lang="en-US" sz="1200" kern="100" dirty="0">
                <a:effectLst/>
                <a:latin typeface="Tahoma" panose="020B0604030504040204" pitchFamily="34" charset="0"/>
                <a:ea typeface="Tahoma" panose="020B0604030504040204" pitchFamily="34" charset="0"/>
                <a:cs typeface="Tahoma" panose="020B0604030504040204" pitchFamily="34" charset="0"/>
              </a:rPr>
              <a:t>, resulting in </a:t>
            </a:r>
            <a:r>
              <a:rPr lang="en-US" sz="1200" kern="100" dirty="0" err="1">
                <a:effectLst/>
                <a:latin typeface="Tahoma" panose="020B0604030504040204" pitchFamily="34" charset="0"/>
                <a:ea typeface="Tahoma" panose="020B0604030504040204" pitchFamily="34" charset="0"/>
                <a:cs typeface="Tahoma" panose="020B0604030504040204" pitchFamily="34" charset="0"/>
              </a:rPr>
              <a:t>formylmethionine</a:t>
            </a:r>
            <a:r>
              <a:rPr lang="en-US" sz="1200" kern="100" dirty="0">
                <a:effectLst/>
                <a:latin typeface="Tahoma" panose="020B0604030504040204" pitchFamily="34" charset="0"/>
                <a:ea typeface="Tahoma" panose="020B0604030504040204" pitchFamily="34" charset="0"/>
                <a:cs typeface="Tahoma" panose="020B0604030504040204" pitchFamily="34" charset="0"/>
              </a:rPr>
              <a:t> being the first amino acid instead of valine or leucine.</a:t>
            </a:r>
          </a:p>
        </p:txBody>
      </p:sp>
      <p:pic>
        <p:nvPicPr>
          <p:cNvPr id="7" name="Picture 6">
            <a:extLst>
              <a:ext uri="{FF2B5EF4-FFF2-40B4-BE49-F238E27FC236}">
                <a16:creationId xmlns:a16="http://schemas.microsoft.com/office/drawing/2014/main" id="{AE9F4A07-7B00-C961-003A-3CD0BBC90E0C}"/>
              </a:ext>
            </a:extLst>
          </p:cNvPr>
          <p:cNvPicPr>
            <a:picLocks noChangeAspect="1"/>
          </p:cNvPicPr>
          <p:nvPr/>
        </p:nvPicPr>
        <p:blipFill>
          <a:blip r:embed="rId3"/>
          <a:stretch>
            <a:fillRect/>
          </a:stretch>
        </p:blipFill>
        <p:spPr>
          <a:xfrm>
            <a:off x="4514045" y="155512"/>
            <a:ext cx="4242364" cy="4756411"/>
          </a:xfrm>
          <a:prstGeom prst="rect">
            <a:avLst/>
          </a:prstGeom>
          <a:ln w="28575">
            <a:solidFill>
              <a:schemeClr val="accent1">
                <a:lumMod val="50000"/>
              </a:schemeClr>
            </a:solidFill>
          </a:ln>
        </p:spPr>
      </p:pic>
    </p:spTree>
    <p:extLst>
      <p:ext uri="{BB962C8B-B14F-4D97-AF65-F5344CB8AC3E}">
        <p14:creationId xmlns:p14="http://schemas.microsoft.com/office/powerpoint/2010/main" val="235856484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0D309C-4360-06AC-17BE-F3B34C8204C9}"/>
              </a:ext>
            </a:extLst>
          </p:cNvPr>
          <p:cNvSpPr>
            <a:spLocks noGrp="1"/>
          </p:cNvSpPr>
          <p:nvPr>
            <p:ph type="title"/>
          </p:nvPr>
        </p:nvSpPr>
        <p:spPr>
          <a:xfrm>
            <a:off x="966611" y="103735"/>
            <a:ext cx="7210775" cy="572700"/>
          </a:xfrm>
        </p:spPr>
        <p:txBody>
          <a:bodyPr/>
          <a:lstStyle/>
          <a:p>
            <a:r>
              <a:rPr lang="en-US" sz="2800" b="1" kern="100" dirty="0">
                <a:effectLst/>
                <a:latin typeface="Arial" panose="020B0604020202020204" pitchFamily="34" charset="0"/>
                <a:ea typeface="Aptos" panose="020B0004020202020204" pitchFamily="34" charset="0"/>
                <a:cs typeface="Times New Roman" panose="02020603050405020304" pitchFamily="18" charset="0"/>
              </a:rPr>
              <a:t>Polypeptide Synthesis During Elongation</a:t>
            </a:r>
            <a:br>
              <a:rPr lang="en-US" sz="2800" kern="100" dirty="0">
                <a:effectLst/>
                <a:latin typeface="Aptos" panose="020B0004020202020204" pitchFamily="34" charset="0"/>
                <a:ea typeface="Aptos" panose="020B0004020202020204" pitchFamily="34" charset="0"/>
                <a:cs typeface="Times New Roman" panose="02020603050405020304" pitchFamily="18" charset="0"/>
              </a:rPr>
            </a:br>
            <a:endParaRPr lang="en-US" sz="2800" dirty="0"/>
          </a:p>
        </p:txBody>
      </p:sp>
      <p:sp>
        <p:nvSpPr>
          <p:cNvPr id="3" name="Text Placeholder 2">
            <a:extLst>
              <a:ext uri="{FF2B5EF4-FFF2-40B4-BE49-F238E27FC236}">
                <a16:creationId xmlns:a16="http://schemas.microsoft.com/office/drawing/2014/main" id="{4D1770F9-3DB2-AFC4-97E7-7FBC94640A7B}"/>
              </a:ext>
            </a:extLst>
          </p:cNvPr>
          <p:cNvSpPr>
            <a:spLocks noGrp="1"/>
          </p:cNvSpPr>
          <p:nvPr>
            <p:ph type="body" idx="1"/>
          </p:nvPr>
        </p:nvSpPr>
        <p:spPr>
          <a:xfrm>
            <a:off x="627234" y="926519"/>
            <a:ext cx="7889527" cy="3664800"/>
          </a:xfrm>
          <a:solidFill>
            <a:schemeClr val="bg2">
              <a:lumMod val="20000"/>
              <a:lumOff val="80000"/>
            </a:schemeClr>
          </a:solidFill>
        </p:spPr>
        <p:txBody>
          <a:bodyPr/>
          <a:lstStyle/>
          <a:p>
            <a:pPr marL="0" marR="0" indent="0" algn="just">
              <a:lnSpc>
                <a:spcPct val="107000"/>
              </a:lnSpc>
              <a:spcBef>
                <a:spcPts val="0"/>
              </a:spcBef>
              <a:spcAft>
                <a:spcPts val="800"/>
              </a:spcAft>
              <a:buNone/>
            </a:pPr>
            <a:r>
              <a:rPr lang="en-US" sz="1200" kern="100" dirty="0">
                <a:effectLst/>
                <a:latin typeface="Tahoma" panose="020B0604030504040204" pitchFamily="34" charset="0"/>
                <a:ea typeface="Tahoma" panose="020B0604030504040204" pitchFamily="34" charset="0"/>
                <a:cs typeface="Tahoma" panose="020B0604030504040204" pitchFamily="34" charset="0"/>
              </a:rPr>
              <a:t>During the elongation stage of translation, amino acids are added one by one to a growing polypeptide chain. This process is fast—up to 15-18 amino acids per second in bacteria and 6 per second in eukaryotes.</a:t>
            </a:r>
          </a:p>
          <a:p>
            <a:pPr marL="0" marR="0" indent="0" algn="just">
              <a:lnSpc>
                <a:spcPct val="107000"/>
              </a:lnSpc>
              <a:spcBef>
                <a:spcPts val="0"/>
              </a:spcBef>
              <a:spcAft>
                <a:spcPts val="800"/>
              </a:spcAft>
              <a:buNone/>
            </a:pPr>
            <a:r>
              <a:rPr lang="en-US" sz="1200" kern="100" dirty="0">
                <a:effectLst/>
                <a:latin typeface="Tahoma" panose="020B0604030504040204" pitchFamily="34" charset="0"/>
                <a:ea typeface="Tahoma" panose="020B0604030504040204" pitchFamily="34" charset="0"/>
                <a:cs typeface="Tahoma" panose="020B0604030504040204" pitchFamily="34" charset="0"/>
              </a:rPr>
              <a:t>Here’s how it works:</a:t>
            </a:r>
          </a:p>
          <a:p>
            <a:pPr marL="342900" marR="0" lvl="0" indent="-342900" algn="just">
              <a:lnSpc>
                <a:spcPct val="107000"/>
              </a:lnSpc>
              <a:spcBef>
                <a:spcPts val="0"/>
              </a:spcBef>
              <a:spcAft>
                <a:spcPts val="800"/>
              </a:spcAft>
              <a:buFont typeface="+mj-lt"/>
              <a:buAutoNum type="arabicPeriod"/>
              <a:tabLst>
                <a:tab pos="457200" algn="l"/>
              </a:tabLst>
            </a:pPr>
            <a:r>
              <a:rPr lang="en-US" sz="1200" kern="100" dirty="0">
                <a:effectLst/>
                <a:latin typeface="Tahoma" panose="020B0604030504040204" pitchFamily="34" charset="0"/>
                <a:ea typeface="Tahoma" panose="020B0604030504040204" pitchFamily="34" charset="0"/>
                <a:cs typeface="Tahoma" panose="020B0604030504040204" pitchFamily="34" charset="0"/>
              </a:rPr>
              <a:t>A </a:t>
            </a:r>
            <a:r>
              <a:rPr lang="en-US" sz="1200" b="1" kern="100" dirty="0">
                <a:effectLst/>
                <a:latin typeface="Tahoma" panose="020B0604030504040204" pitchFamily="34" charset="0"/>
                <a:ea typeface="Tahoma" panose="020B0604030504040204" pitchFamily="34" charset="0"/>
                <a:cs typeface="Tahoma" panose="020B0604030504040204" pitchFamily="34" charset="0"/>
              </a:rPr>
              <a:t>tRNA</a:t>
            </a:r>
            <a:r>
              <a:rPr lang="en-US" sz="1200" kern="100" dirty="0">
                <a:effectLst/>
                <a:latin typeface="Tahoma" panose="020B0604030504040204" pitchFamily="34" charset="0"/>
                <a:ea typeface="Tahoma" panose="020B0604030504040204" pitchFamily="34" charset="0"/>
                <a:cs typeface="Tahoma" panose="020B0604030504040204" pitchFamily="34" charset="0"/>
              </a:rPr>
              <a:t> brings a new amino acid to the ribosome and binds to the </a:t>
            </a:r>
            <a:r>
              <a:rPr lang="en-US" sz="1200" b="1" kern="100" dirty="0">
                <a:effectLst/>
                <a:latin typeface="Tahoma" panose="020B0604030504040204" pitchFamily="34" charset="0"/>
                <a:ea typeface="Tahoma" panose="020B0604030504040204" pitchFamily="34" charset="0"/>
                <a:cs typeface="Tahoma" panose="020B0604030504040204" pitchFamily="34" charset="0"/>
              </a:rPr>
              <a:t>A site</a:t>
            </a:r>
            <a:r>
              <a:rPr lang="en-US" sz="1200" kern="100" dirty="0">
                <a:effectLst/>
                <a:latin typeface="Tahoma" panose="020B0604030504040204" pitchFamily="34" charset="0"/>
                <a:ea typeface="Tahoma" panose="020B0604030504040204" pitchFamily="34" charset="0"/>
                <a:cs typeface="Tahoma" panose="020B0604030504040204" pitchFamily="34" charset="0"/>
              </a:rPr>
              <a:t> (because its anticodon matches the codon in the mRNA).</a:t>
            </a:r>
          </a:p>
          <a:p>
            <a:pPr marL="342900" marR="0" lvl="0" indent="-342900" algn="just">
              <a:lnSpc>
                <a:spcPct val="107000"/>
              </a:lnSpc>
              <a:spcBef>
                <a:spcPts val="0"/>
              </a:spcBef>
              <a:spcAft>
                <a:spcPts val="800"/>
              </a:spcAft>
              <a:buFont typeface="+mj-lt"/>
              <a:buAutoNum type="arabicPeriod"/>
              <a:tabLst>
                <a:tab pos="457200" algn="l"/>
              </a:tabLst>
            </a:pPr>
            <a:r>
              <a:rPr lang="en-US" sz="1200" kern="100" dirty="0">
                <a:effectLst/>
                <a:latin typeface="Tahoma" panose="020B0604030504040204" pitchFamily="34" charset="0"/>
                <a:ea typeface="Tahoma" panose="020B0604030504040204" pitchFamily="34" charset="0"/>
                <a:cs typeface="Tahoma" panose="020B0604030504040204" pitchFamily="34" charset="0"/>
              </a:rPr>
              <a:t>Energy from </a:t>
            </a:r>
            <a:r>
              <a:rPr lang="en-US" sz="1200" b="1" kern="100" dirty="0">
                <a:effectLst/>
                <a:latin typeface="Tahoma" panose="020B0604030504040204" pitchFamily="34" charset="0"/>
                <a:ea typeface="Tahoma" panose="020B0604030504040204" pitchFamily="34" charset="0"/>
                <a:cs typeface="Tahoma" panose="020B0604030504040204" pitchFamily="34" charset="0"/>
              </a:rPr>
              <a:t>GTP</a:t>
            </a:r>
            <a:r>
              <a:rPr lang="en-US" sz="1200" kern="100" dirty="0">
                <a:effectLst/>
                <a:latin typeface="Tahoma" panose="020B0604030504040204" pitchFamily="34" charset="0"/>
                <a:ea typeface="Tahoma" panose="020B0604030504040204" pitchFamily="34" charset="0"/>
                <a:cs typeface="Tahoma" panose="020B0604030504040204" pitchFamily="34" charset="0"/>
              </a:rPr>
              <a:t> helps this tRNA bind to the A site.</a:t>
            </a:r>
          </a:p>
          <a:p>
            <a:pPr marL="342900" marR="0" lvl="0" indent="-342900" algn="just">
              <a:lnSpc>
                <a:spcPct val="107000"/>
              </a:lnSpc>
              <a:spcBef>
                <a:spcPts val="0"/>
              </a:spcBef>
              <a:spcAft>
                <a:spcPts val="800"/>
              </a:spcAft>
              <a:buFont typeface="+mj-lt"/>
              <a:buAutoNum type="arabicPeriod"/>
              <a:tabLst>
                <a:tab pos="457200" algn="l"/>
              </a:tabLst>
            </a:pPr>
            <a:r>
              <a:rPr lang="en-US" sz="1200" kern="100" dirty="0">
                <a:effectLst/>
                <a:latin typeface="Tahoma" panose="020B0604030504040204" pitchFamily="34" charset="0"/>
                <a:ea typeface="Tahoma" panose="020B0604030504040204" pitchFamily="34" charset="0"/>
                <a:cs typeface="Tahoma" panose="020B0604030504040204" pitchFamily="34" charset="0"/>
              </a:rPr>
              <a:t>If the tRNA is incorrect, the ribosome's </a:t>
            </a:r>
            <a:r>
              <a:rPr lang="en-US" sz="1200" b="1" kern="100" dirty="0">
                <a:effectLst/>
                <a:latin typeface="Tahoma" panose="020B0604030504040204" pitchFamily="34" charset="0"/>
                <a:ea typeface="Tahoma" panose="020B0604030504040204" pitchFamily="34" charset="0"/>
                <a:cs typeface="Tahoma" panose="020B0604030504040204" pitchFamily="34" charset="0"/>
              </a:rPr>
              <a:t>16S rRNA</a:t>
            </a:r>
            <a:r>
              <a:rPr lang="en-US" sz="1200" kern="100" dirty="0">
                <a:effectLst/>
                <a:latin typeface="Tahoma" panose="020B0604030504040204" pitchFamily="34" charset="0"/>
                <a:ea typeface="Tahoma" panose="020B0604030504040204" pitchFamily="34" charset="0"/>
                <a:cs typeface="Tahoma" panose="020B0604030504040204" pitchFamily="34" charset="0"/>
              </a:rPr>
              <a:t> detects the error and stops the process until the wrong tRNA is released (this is the ribosome’s </a:t>
            </a:r>
            <a:r>
              <a:rPr lang="en-US" sz="1200" b="1" kern="100" dirty="0">
                <a:effectLst/>
                <a:latin typeface="Tahoma" panose="020B0604030504040204" pitchFamily="34" charset="0"/>
                <a:ea typeface="Tahoma" panose="020B0604030504040204" pitchFamily="34" charset="0"/>
                <a:cs typeface="Tahoma" panose="020B0604030504040204" pitchFamily="34" charset="0"/>
              </a:rPr>
              <a:t>decoding function</a:t>
            </a:r>
            <a:r>
              <a:rPr lang="en-US" sz="1200" kern="100" dirty="0">
                <a:effectLst/>
                <a:latin typeface="Tahoma" panose="020B0604030504040204" pitchFamily="34" charset="0"/>
                <a:ea typeface="Tahoma" panose="020B0604030504040204" pitchFamily="34" charset="0"/>
                <a:cs typeface="Tahoma" panose="020B0604030504040204" pitchFamily="34" charset="0"/>
              </a:rPr>
              <a:t>).</a:t>
            </a:r>
          </a:p>
          <a:p>
            <a:pPr marL="342900" marR="0" lvl="0" indent="-342900" algn="just">
              <a:lnSpc>
                <a:spcPct val="107000"/>
              </a:lnSpc>
              <a:spcBef>
                <a:spcPts val="0"/>
              </a:spcBef>
              <a:spcAft>
                <a:spcPts val="800"/>
              </a:spcAft>
              <a:buFont typeface="+mj-lt"/>
              <a:buAutoNum type="arabicPeriod"/>
              <a:tabLst>
                <a:tab pos="457200" algn="l"/>
              </a:tabLst>
            </a:pPr>
            <a:r>
              <a:rPr lang="en-US" sz="1200" kern="100" dirty="0">
                <a:effectLst/>
                <a:latin typeface="Tahoma" panose="020B0604030504040204" pitchFamily="34" charset="0"/>
                <a:ea typeface="Tahoma" panose="020B0604030504040204" pitchFamily="34" charset="0"/>
                <a:cs typeface="Tahoma" panose="020B0604030504040204" pitchFamily="34" charset="0"/>
              </a:rPr>
              <a:t>A </a:t>
            </a:r>
            <a:r>
              <a:rPr lang="en-US" sz="1200" b="1" kern="100" dirty="0">
                <a:effectLst/>
                <a:latin typeface="Tahoma" panose="020B0604030504040204" pitchFamily="34" charset="0"/>
                <a:ea typeface="Tahoma" panose="020B0604030504040204" pitchFamily="34" charset="0"/>
                <a:cs typeface="Tahoma" panose="020B0604030504040204" pitchFamily="34" charset="0"/>
              </a:rPr>
              <a:t>peptide bond</a:t>
            </a:r>
            <a:r>
              <a:rPr lang="en-US" sz="1200" kern="100" dirty="0">
                <a:effectLst/>
                <a:latin typeface="Tahoma" panose="020B0604030504040204" pitchFamily="34" charset="0"/>
                <a:ea typeface="Tahoma" panose="020B0604030504040204" pitchFamily="34" charset="0"/>
                <a:cs typeface="Tahoma" panose="020B0604030504040204" pitchFamily="34" charset="0"/>
              </a:rPr>
              <a:t> forms between the new amino acid at the A site and the growing polypeptide chain at the </a:t>
            </a:r>
            <a:r>
              <a:rPr lang="en-US" sz="1200" b="1" kern="100" dirty="0">
                <a:effectLst/>
                <a:latin typeface="Tahoma" panose="020B0604030504040204" pitchFamily="34" charset="0"/>
                <a:ea typeface="Tahoma" panose="020B0604030504040204" pitchFamily="34" charset="0"/>
                <a:cs typeface="Tahoma" panose="020B0604030504040204" pitchFamily="34" charset="0"/>
              </a:rPr>
              <a:t>P site</a:t>
            </a:r>
            <a:r>
              <a:rPr lang="en-US" sz="1200" kern="100" dirty="0">
                <a:effectLst/>
                <a:latin typeface="Tahoma" panose="020B0604030504040204" pitchFamily="34" charset="0"/>
                <a:ea typeface="Tahoma" panose="020B0604030504040204" pitchFamily="34" charset="0"/>
                <a:cs typeface="Tahoma" panose="020B0604030504040204" pitchFamily="34" charset="0"/>
              </a:rPr>
              <a:t> (a reaction called </a:t>
            </a:r>
            <a:r>
              <a:rPr lang="en-US" sz="1200" b="1" kern="100" dirty="0">
                <a:effectLst/>
                <a:latin typeface="Tahoma" panose="020B0604030504040204" pitchFamily="34" charset="0"/>
                <a:ea typeface="Tahoma" panose="020B0604030504040204" pitchFamily="34" charset="0"/>
                <a:cs typeface="Tahoma" panose="020B0604030504040204" pitchFamily="34" charset="0"/>
              </a:rPr>
              <a:t>peptidyl transfer</a:t>
            </a:r>
            <a:r>
              <a:rPr lang="en-US" sz="1200" kern="100" dirty="0">
                <a:effectLst/>
                <a:latin typeface="Tahoma" panose="020B0604030504040204" pitchFamily="34" charset="0"/>
                <a:ea typeface="Tahoma" panose="020B0604030504040204" pitchFamily="34" charset="0"/>
                <a:cs typeface="Tahoma" panose="020B0604030504040204" pitchFamily="34" charset="0"/>
              </a:rPr>
              <a:t>).</a:t>
            </a:r>
          </a:p>
          <a:p>
            <a:pPr marL="342900" marR="0" lvl="0" indent="-342900" algn="just">
              <a:lnSpc>
                <a:spcPct val="107000"/>
              </a:lnSpc>
              <a:spcBef>
                <a:spcPts val="0"/>
              </a:spcBef>
              <a:spcAft>
                <a:spcPts val="800"/>
              </a:spcAft>
              <a:buFont typeface="+mj-lt"/>
              <a:buAutoNum type="arabicPeriod"/>
              <a:tabLst>
                <a:tab pos="457200" algn="l"/>
              </a:tabLst>
            </a:pPr>
            <a:r>
              <a:rPr lang="en-US" sz="1200" kern="100" dirty="0">
                <a:effectLst/>
                <a:latin typeface="Tahoma" panose="020B0604030504040204" pitchFamily="34" charset="0"/>
                <a:ea typeface="Tahoma" panose="020B0604030504040204" pitchFamily="34" charset="0"/>
                <a:cs typeface="Tahoma" panose="020B0604030504040204" pitchFamily="34" charset="0"/>
              </a:rPr>
              <a:t>The </a:t>
            </a:r>
            <a:r>
              <a:rPr lang="en-US" sz="1200" b="1" kern="100" dirty="0">
                <a:effectLst/>
                <a:latin typeface="Tahoma" panose="020B0604030504040204" pitchFamily="34" charset="0"/>
                <a:ea typeface="Tahoma" panose="020B0604030504040204" pitchFamily="34" charset="0"/>
                <a:cs typeface="Tahoma" panose="020B0604030504040204" pitchFamily="34" charset="0"/>
              </a:rPr>
              <a:t>ribosome shifts</a:t>
            </a:r>
            <a:r>
              <a:rPr lang="en-US" sz="1200" kern="100" dirty="0">
                <a:effectLst/>
                <a:latin typeface="Tahoma" panose="020B0604030504040204" pitchFamily="34" charset="0"/>
                <a:ea typeface="Tahoma" panose="020B0604030504040204" pitchFamily="34" charset="0"/>
                <a:cs typeface="Tahoma" panose="020B0604030504040204" pitchFamily="34" charset="0"/>
              </a:rPr>
              <a:t> to the next codon, moving the tRNAs to the </a:t>
            </a:r>
            <a:r>
              <a:rPr lang="en-US" sz="1200" b="1" kern="100" dirty="0">
                <a:effectLst/>
                <a:latin typeface="Tahoma" panose="020B0604030504040204" pitchFamily="34" charset="0"/>
                <a:ea typeface="Tahoma" panose="020B0604030504040204" pitchFamily="34" charset="0"/>
                <a:cs typeface="Tahoma" panose="020B0604030504040204" pitchFamily="34" charset="0"/>
              </a:rPr>
              <a:t>E</a:t>
            </a:r>
            <a:r>
              <a:rPr lang="en-US" sz="1200" kern="100" dirty="0">
                <a:effectLst/>
                <a:latin typeface="Tahoma" panose="020B0604030504040204" pitchFamily="34" charset="0"/>
                <a:ea typeface="Tahoma" panose="020B0604030504040204" pitchFamily="34" charset="0"/>
                <a:cs typeface="Tahoma" panose="020B0604030504040204" pitchFamily="34" charset="0"/>
              </a:rPr>
              <a:t> and </a:t>
            </a:r>
            <a:r>
              <a:rPr lang="en-US" sz="1200" b="1" kern="100" dirty="0">
                <a:effectLst/>
                <a:latin typeface="Tahoma" panose="020B0604030504040204" pitchFamily="34" charset="0"/>
                <a:ea typeface="Tahoma" panose="020B0604030504040204" pitchFamily="34" charset="0"/>
                <a:cs typeface="Tahoma" panose="020B0604030504040204" pitchFamily="34" charset="0"/>
              </a:rPr>
              <a:t>P sites</a:t>
            </a:r>
            <a:r>
              <a:rPr lang="en-US" sz="1200" kern="100" dirty="0">
                <a:effectLst/>
                <a:latin typeface="Tahoma" panose="020B0604030504040204" pitchFamily="34" charset="0"/>
                <a:ea typeface="Tahoma" panose="020B0604030504040204" pitchFamily="34" charset="0"/>
                <a:cs typeface="Tahoma" panose="020B0604030504040204" pitchFamily="34" charset="0"/>
              </a:rPr>
              <a:t>, and the uncharged tRNA exits the </a:t>
            </a:r>
            <a:r>
              <a:rPr lang="en-US" sz="1200" b="1" kern="100" dirty="0">
                <a:effectLst/>
                <a:latin typeface="Tahoma" panose="020B0604030504040204" pitchFamily="34" charset="0"/>
                <a:ea typeface="Tahoma" panose="020B0604030504040204" pitchFamily="34" charset="0"/>
                <a:cs typeface="Tahoma" panose="020B0604030504040204" pitchFamily="34" charset="0"/>
              </a:rPr>
              <a:t>E site</a:t>
            </a:r>
            <a:r>
              <a:rPr lang="en-US" sz="1200" kern="100" dirty="0">
                <a:effectLst/>
                <a:latin typeface="Tahoma" panose="020B0604030504040204" pitchFamily="34" charset="0"/>
                <a:ea typeface="Tahoma" panose="020B0604030504040204" pitchFamily="34" charset="0"/>
                <a:cs typeface="Tahoma" panose="020B0604030504040204" pitchFamily="34" charset="0"/>
              </a:rPr>
              <a:t>.</a:t>
            </a:r>
          </a:p>
          <a:p>
            <a:pPr marL="342900" marR="0" lvl="0" indent="-342900" algn="just">
              <a:lnSpc>
                <a:spcPct val="107000"/>
              </a:lnSpc>
              <a:spcBef>
                <a:spcPts val="0"/>
              </a:spcBef>
              <a:spcAft>
                <a:spcPts val="800"/>
              </a:spcAft>
              <a:buFont typeface="+mj-lt"/>
              <a:buAutoNum type="arabicPeriod"/>
              <a:tabLst>
                <a:tab pos="457200" algn="l"/>
              </a:tabLst>
            </a:pPr>
            <a:r>
              <a:rPr lang="en-US" sz="1200" kern="100" dirty="0">
                <a:effectLst/>
                <a:latin typeface="Tahoma" panose="020B0604030504040204" pitchFamily="34" charset="0"/>
                <a:ea typeface="Tahoma" panose="020B0604030504040204" pitchFamily="34" charset="0"/>
                <a:cs typeface="Tahoma" panose="020B0604030504040204" pitchFamily="34" charset="0"/>
              </a:rPr>
              <a:t>A new charged tRNA enters the A site, and the process repeats to build the polypeptide chain.</a:t>
            </a:r>
          </a:p>
          <a:p>
            <a:pPr marL="139700" indent="0">
              <a:buNone/>
            </a:pPr>
            <a:endParaRPr lang="en-US" sz="1200"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53874013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3E0E278-5436-3941-8500-AD9B18E6EE4D}"/>
              </a:ext>
            </a:extLst>
          </p:cNvPr>
          <p:cNvPicPr>
            <a:picLocks noChangeAspect="1"/>
          </p:cNvPicPr>
          <p:nvPr/>
        </p:nvPicPr>
        <p:blipFill>
          <a:blip r:embed="rId2"/>
          <a:stretch>
            <a:fillRect/>
          </a:stretch>
        </p:blipFill>
        <p:spPr>
          <a:xfrm>
            <a:off x="626768" y="201151"/>
            <a:ext cx="2961845" cy="4741197"/>
          </a:xfrm>
          <a:prstGeom prst="rect">
            <a:avLst/>
          </a:prstGeom>
          <a:ln w="28575">
            <a:solidFill>
              <a:schemeClr val="accent1">
                <a:lumMod val="50000"/>
              </a:schemeClr>
            </a:solidFill>
          </a:ln>
        </p:spPr>
      </p:pic>
      <p:sp>
        <p:nvSpPr>
          <p:cNvPr id="6" name="TextBox 5">
            <a:extLst>
              <a:ext uri="{FF2B5EF4-FFF2-40B4-BE49-F238E27FC236}">
                <a16:creationId xmlns:a16="http://schemas.microsoft.com/office/drawing/2014/main" id="{BFBAC218-37E4-9FFF-44E7-43F8DE48E442}"/>
              </a:ext>
            </a:extLst>
          </p:cNvPr>
          <p:cNvSpPr txBox="1"/>
          <p:nvPr/>
        </p:nvSpPr>
        <p:spPr>
          <a:xfrm>
            <a:off x="3739170" y="478869"/>
            <a:ext cx="4778062" cy="4185761"/>
          </a:xfrm>
          <a:prstGeom prst="rect">
            <a:avLst/>
          </a:prstGeom>
          <a:solidFill>
            <a:schemeClr val="bg2">
              <a:lumMod val="20000"/>
              <a:lumOff val="80000"/>
            </a:schemeClr>
          </a:solidFill>
        </p:spPr>
        <p:txBody>
          <a:bodyPr wrap="square">
            <a:spAutoFit/>
          </a:bodyPr>
          <a:lstStyle/>
          <a:p>
            <a:r>
              <a:rPr lang="en-US" b="1" dirty="0">
                <a:solidFill>
                  <a:schemeClr val="accent1">
                    <a:lumMod val="50000"/>
                  </a:schemeClr>
                </a:solidFill>
                <a:latin typeface="Tahoma" panose="020B0604030504040204" pitchFamily="34" charset="0"/>
                <a:ea typeface="Tahoma" panose="020B0604030504040204" pitchFamily="34" charset="0"/>
                <a:cs typeface="Tahoma" panose="020B0604030504040204" pitchFamily="34" charset="0"/>
              </a:rPr>
              <a:t>Figure 13.18: Elongation Stage of Translation in Bacteria</a:t>
            </a:r>
            <a:endParaRPr lang="en-US" dirty="0">
              <a:solidFill>
                <a:schemeClr val="accent1">
                  <a:lumMod val="50000"/>
                </a:schemeClr>
              </a:solidFill>
              <a:latin typeface="Tahoma" panose="020B0604030504040204" pitchFamily="34" charset="0"/>
              <a:ea typeface="Tahoma" panose="020B0604030504040204" pitchFamily="34" charset="0"/>
              <a:cs typeface="Tahoma" panose="020B0604030504040204" pitchFamily="34" charset="0"/>
            </a:endParaRPr>
          </a:p>
          <a:p>
            <a:pPr>
              <a:buFont typeface="+mj-lt"/>
              <a:buAutoNum type="arabicPeriod"/>
            </a:pPr>
            <a:r>
              <a:rPr lang="en-US" b="1" dirty="0">
                <a:solidFill>
                  <a:schemeClr val="accent1">
                    <a:lumMod val="50000"/>
                  </a:schemeClr>
                </a:solidFill>
                <a:latin typeface="Tahoma" panose="020B0604030504040204" pitchFamily="34" charset="0"/>
                <a:ea typeface="Tahoma" panose="020B0604030504040204" pitchFamily="34" charset="0"/>
                <a:cs typeface="Tahoma" panose="020B0604030504040204" pitchFamily="34" charset="0"/>
              </a:rPr>
              <a:t>tRNA Binding</a:t>
            </a:r>
            <a:r>
              <a:rPr lang="en-US" dirty="0">
                <a:solidFill>
                  <a:schemeClr val="accent1">
                    <a:lumMod val="50000"/>
                  </a:schemeClr>
                </a:solidFill>
                <a:latin typeface="Tahoma" panose="020B0604030504040204" pitchFamily="34" charset="0"/>
                <a:ea typeface="Tahoma" panose="020B0604030504040204" pitchFamily="34" charset="0"/>
                <a:cs typeface="Tahoma" panose="020B0604030504040204" pitchFamily="34" charset="0"/>
              </a:rPr>
              <a:t>: The elongation stage begins when a new tRNA enters the </a:t>
            </a:r>
            <a:r>
              <a:rPr lang="en-US" b="1" dirty="0">
                <a:solidFill>
                  <a:schemeClr val="accent1">
                    <a:lumMod val="50000"/>
                  </a:schemeClr>
                </a:solidFill>
                <a:latin typeface="Tahoma" panose="020B0604030504040204" pitchFamily="34" charset="0"/>
                <a:ea typeface="Tahoma" panose="020B0604030504040204" pitchFamily="34" charset="0"/>
                <a:cs typeface="Tahoma" panose="020B0604030504040204" pitchFamily="34" charset="0"/>
              </a:rPr>
              <a:t>A site</a:t>
            </a:r>
            <a:r>
              <a:rPr lang="en-US" dirty="0">
                <a:solidFill>
                  <a:schemeClr val="accent1">
                    <a:lumMod val="50000"/>
                  </a:schemeClr>
                </a:solidFill>
                <a:latin typeface="Tahoma" panose="020B0604030504040204" pitchFamily="34" charset="0"/>
                <a:ea typeface="Tahoma" panose="020B0604030504040204" pitchFamily="34" charset="0"/>
                <a:cs typeface="Tahoma" panose="020B0604030504040204" pitchFamily="34" charset="0"/>
              </a:rPr>
              <a:t> of the ribosome. This process requires energy from </a:t>
            </a:r>
            <a:r>
              <a:rPr lang="en-US" b="1" dirty="0">
                <a:solidFill>
                  <a:schemeClr val="accent1">
                    <a:lumMod val="50000"/>
                  </a:schemeClr>
                </a:solidFill>
                <a:latin typeface="Tahoma" panose="020B0604030504040204" pitchFamily="34" charset="0"/>
                <a:ea typeface="Tahoma" panose="020B0604030504040204" pitchFamily="34" charset="0"/>
                <a:cs typeface="Tahoma" panose="020B0604030504040204" pitchFamily="34" charset="0"/>
              </a:rPr>
              <a:t>GTP hydrolysis</a:t>
            </a:r>
            <a:r>
              <a:rPr lang="en-US" dirty="0">
                <a:solidFill>
                  <a:schemeClr val="accent1">
                    <a:lumMod val="50000"/>
                  </a:schemeClr>
                </a:solidFill>
                <a:latin typeface="Tahoma" panose="020B0604030504040204" pitchFamily="34" charset="0"/>
                <a:ea typeface="Tahoma" panose="020B0604030504040204" pitchFamily="34" charset="0"/>
                <a:cs typeface="Tahoma" panose="020B0604030504040204" pitchFamily="34" charset="0"/>
              </a:rPr>
              <a:t> via the protein EF-Tu.</a:t>
            </a:r>
          </a:p>
          <a:p>
            <a:pPr>
              <a:buFont typeface="+mj-lt"/>
              <a:buAutoNum type="arabicPeriod"/>
            </a:pPr>
            <a:r>
              <a:rPr lang="en-US" b="1" dirty="0">
                <a:solidFill>
                  <a:schemeClr val="accent1">
                    <a:lumMod val="50000"/>
                  </a:schemeClr>
                </a:solidFill>
                <a:latin typeface="Tahoma" panose="020B0604030504040204" pitchFamily="34" charset="0"/>
                <a:ea typeface="Tahoma" panose="020B0604030504040204" pitchFamily="34" charset="0"/>
                <a:cs typeface="Tahoma" panose="020B0604030504040204" pitchFamily="34" charset="0"/>
              </a:rPr>
              <a:t>Peptide Bond Formation</a:t>
            </a:r>
            <a:r>
              <a:rPr lang="en-US" dirty="0">
                <a:solidFill>
                  <a:schemeClr val="accent1">
                    <a:lumMod val="50000"/>
                  </a:schemeClr>
                </a:solidFill>
                <a:latin typeface="Tahoma" panose="020B0604030504040204" pitchFamily="34" charset="0"/>
                <a:ea typeface="Tahoma" panose="020B0604030504040204" pitchFamily="34" charset="0"/>
                <a:cs typeface="Tahoma" panose="020B0604030504040204" pitchFamily="34" charset="0"/>
              </a:rPr>
              <a:t>: A </a:t>
            </a:r>
            <a:r>
              <a:rPr lang="en-US" b="1" dirty="0">
                <a:solidFill>
                  <a:schemeClr val="accent1">
                    <a:lumMod val="50000"/>
                  </a:schemeClr>
                </a:solidFill>
                <a:latin typeface="Tahoma" panose="020B0604030504040204" pitchFamily="34" charset="0"/>
                <a:ea typeface="Tahoma" panose="020B0604030504040204" pitchFamily="34" charset="0"/>
                <a:cs typeface="Tahoma" panose="020B0604030504040204" pitchFamily="34" charset="0"/>
              </a:rPr>
              <a:t>peptide bond</a:t>
            </a:r>
            <a:r>
              <a:rPr lang="en-US" dirty="0">
                <a:solidFill>
                  <a:schemeClr val="accent1">
                    <a:lumMod val="50000"/>
                  </a:schemeClr>
                </a:solidFill>
                <a:latin typeface="Tahoma" panose="020B0604030504040204" pitchFamily="34" charset="0"/>
                <a:ea typeface="Tahoma" panose="020B0604030504040204" pitchFamily="34" charset="0"/>
                <a:cs typeface="Tahoma" panose="020B0604030504040204" pitchFamily="34" charset="0"/>
              </a:rPr>
              <a:t> is formed between the amino acid on the new tRNA and the last amino acid in the growing polypeptide chain. This shifts the polypeptide chain to the A site.</a:t>
            </a:r>
          </a:p>
          <a:p>
            <a:pPr>
              <a:buFont typeface="+mj-lt"/>
              <a:buAutoNum type="arabicPeriod"/>
            </a:pPr>
            <a:r>
              <a:rPr lang="en-US" b="1" dirty="0">
                <a:solidFill>
                  <a:schemeClr val="accent1">
                    <a:lumMod val="50000"/>
                  </a:schemeClr>
                </a:solidFill>
                <a:latin typeface="Tahoma" panose="020B0604030504040204" pitchFamily="34" charset="0"/>
                <a:ea typeface="Tahoma" panose="020B0604030504040204" pitchFamily="34" charset="0"/>
                <a:cs typeface="Tahoma" panose="020B0604030504040204" pitchFamily="34" charset="0"/>
              </a:rPr>
              <a:t>Translocation</a:t>
            </a:r>
            <a:r>
              <a:rPr lang="en-US" dirty="0">
                <a:solidFill>
                  <a:schemeClr val="accent1">
                    <a:lumMod val="50000"/>
                  </a:schemeClr>
                </a:solidFill>
                <a:latin typeface="Tahoma" panose="020B0604030504040204" pitchFamily="34" charset="0"/>
                <a:ea typeface="Tahoma" panose="020B0604030504040204" pitchFamily="34" charset="0"/>
                <a:cs typeface="Tahoma" panose="020B0604030504040204" pitchFamily="34" charset="0"/>
              </a:rPr>
              <a:t>: The ribosome then moves in the </a:t>
            </a:r>
            <a:r>
              <a:rPr lang="en-US" b="1" dirty="0">
                <a:solidFill>
                  <a:schemeClr val="accent1">
                    <a:lumMod val="50000"/>
                  </a:schemeClr>
                </a:solidFill>
                <a:latin typeface="Tahoma" panose="020B0604030504040204" pitchFamily="34" charset="0"/>
                <a:ea typeface="Tahoma" panose="020B0604030504040204" pitchFamily="34" charset="0"/>
                <a:cs typeface="Tahoma" panose="020B0604030504040204" pitchFamily="34" charset="0"/>
              </a:rPr>
              <a:t>3' direction</a:t>
            </a:r>
            <a:r>
              <a:rPr lang="en-US" dirty="0">
                <a:solidFill>
                  <a:schemeClr val="accent1">
                    <a:lumMod val="50000"/>
                  </a:schemeClr>
                </a:solidFill>
                <a:latin typeface="Tahoma" panose="020B0604030504040204" pitchFamily="34" charset="0"/>
                <a:ea typeface="Tahoma" panose="020B0604030504040204" pitchFamily="34" charset="0"/>
                <a:cs typeface="Tahoma" panose="020B0604030504040204" pitchFamily="34" charset="0"/>
              </a:rPr>
              <a:t>, causing the tRNAs to shift to the </a:t>
            </a:r>
            <a:r>
              <a:rPr lang="en-US" b="1" dirty="0">
                <a:solidFill>
                  <a:schemeClr val="accent1">
                    <a:lumMod val="50000"/>
                  </a:schemeClr>
                </a:solidFill>
                <a:latin typeface="Tahoma" panose="020B0604030504040204" pitchFamily="34" charset="0"/>
                <a:ea typeface="Tahoma" panose="020B0604030504040204" pitchFamily="34" charset="0"/>
                <a:cs typeface="Tahoma" panose="020B0604030504040204" pitchFamily="34" charset="0"/>
              </a:rPr>
              <a:t>E (exit)</a:t>
            </a:r>
            <a:r>
              <a:rPr lang="en-US" dirty="0">
                <a:solidFill>
                  <a:schemeClr val="accent1">
                    <a:lumMod val="50000"/>
                  </a:schemeClr>
                </a:solidFill>
                <a:latin typeface="Tahoma" panose="020B0604030504040204" pitchFamily="34" charset="0"/>
                <a:ea typeface="Tahoma" panose="020B0604030504040204" pitchFamily="34" charset="0"/>
                <a:cs typeface="Tahoma" panose="020B0604030504040204" pitchFamily="34" charset="0"/>
              </a:rPr>
              <a:t> and </a:t>
            </a:r>
            <a:r>
              <a:rPr lang="en-US" b="1" dirty="0">
                <a:solidFill>
                  <a:schemeClr val="accent1">
                    <a:lumMod val="50000"/>
                  </a:schemeClr>
                </a:solidFill>
                <a:latin typeface="Tahoma" panose="020B0604030504040204" pitchFamily="34" charset="0"/>
                <a:ea typeface="Tahoma" panose="020B0604030504040204" pitchFamily="34" charset="0"/>
                <a:cs typeface="Tahoma" panose="020B0604030504040204" pitchFamily="34" charset="0"/>
              </a:rPr>
              <a:t>P (peptidyl)</a:t>
            </a:r>
            <a:r>
              <a:rPr lang="en-US" dirty="0">
                <a:solidFill>
                  <a:schemeClr val="accent1">
                    <a:lumMod val="50000"/>
                  </a:schemeClr>
                </a:solidFill>
                <a:latin typeface="Tahoma" panose="020B0604030504040204" pitchFamily="34" charset="0"/>
                <a:ea typeface="Tahoma" panose="020B0604030504040204" pitchFamily="34" charset="0"/>
                <a:cs typeface="Tahoma" panose="020B0604030504040204" pitchFamily="34" charset="0"/>
              </a:rPr>
              <a:t> sites. This movement, known as </a:t>
            </a:r>
            <a:r>
              <a:rPr lang="en-US" b="1" dirty="0">
                <a:solidFill>
                  <a:schemeClr val="accent1">
                    <a:lumMod val="50000"/>
                  </a:schemeClr>
                </a:solidFill>
                <a:latin typeface="Tahoma" panose="020B0604030504040204" pitchFamily="34" charset="0"/>
                <a:ea typeface="Tahoma" panose="020B0604030504040204" pitchFamily="34" charset="0"/>
                <a:cs typeface="Tahoma" panose="020B0604030504040204" pitchFamily="34" charset="0"/>
              </a:rPr>
              <a:t>translocation</a:t>
            </a:r>
            <a:r>
              <a:rPr lang="en-US" dirty="0">
                <a:solidFill>
                  <a:schemeClr val="accent1">
                    <a:lumMod val="50000"/>
                  </a:schemeClr>
                </a:solidFill>
                <a:latin typeface="Tahoma" panose="020B0604030504040204" pitchFamily="34" charset="0"/>
                <a:ea typeface="Tahoma" panose="020B0604030504040204" pitchFamily="34" charset="0"/>
                <a:cs typeface="Tahoma" panose="020B0604030504040204" pitchFamily="34" charset="0"/>
              </a:rPr>
              <a:t>, is powered by GTP hydrolysis via EF-G.</a:t>
            </a:r>
          </a:p>
          <a:p>
            <a:pPr>
              <a:buFont typeface="+mj-lt"/>
              <a:buAutoNum type="arabicPeriod"/>
            </a:pPr>
            <a:r>
              <a:rPr lang="en-US" b="1" dirty="0">
                <a:solidFill>
                  <a:schemeClr val="accent1">
                    <a:lumMod val="50000"/>
                  </a:schemeClr>
                </a:solidFill>
                <a:latin typeface="Tahoma" panose="020B0604030504040204" pitchFamily="34" charset="0"/>
                <a:ea typeface="Tahoma" panose="020B0604030504040204" pitchFamily="34" charset="0"/>
                <a:cs typeface="Tahoma" panose="020B0604030504040204" pitchFamily="34" charset="0"/>
              </a:rPr>
              <a:t>tRNA Release</a:t>
            </a:r>
            <a:r>
              <a:rPr lang="en-US" dirty="0">
                <a:solidFill>
                  <a:schemeClr val="accent1">
                    <a:lumMod val="50000"/>
                  </a:schemeClr>
                </a:solidFill>
                <a:latin typeface="Tahoma" panose="020B0604030504040204" pitchFamily="34" charset="0"/>
                <a:ea typeface="Tahoma" panose="020B0604030504040204" pitchFamily="34" charset="0"/>
                <a:cs typeface="Tahoma" panose="020B0604030504040204" pitchFamily="34" charset="0"/>
              </a:rPr>
              <a:t>: The uncharged tRNA in the </a:t>
            </a:r>
            <a:r>
              <a:rPr lang="en-US" b="1" dirty="0">
                <a:solidFill>
                  <a:schemeClr val="accent1">
                    <a:lumMod val="50000"/>
                  </a:schemeClr>
                </a:solidFill>
                <a:latin typeface="Tahoma" panose="020B0604030504040204" pitchFamily="34" charset="0"/>
                <a:ea typeface="Tahoma" panose="020B0604030504040204" pitchFamily="34" charset="0"/>
                <a:cs typeface="Tahoma" panose="020B0604030504040204" pitchFamily="34" charset="0"/>
              </a:rPr>
              <a:t>E site</a:t>
            </a:r>
            <a:r>
              <a:rPr lang="en-US" dirty="0">
                <a:solidFill>
                  <a:schemeClr val="accent1">
                    <a:lumMod val="50000"/>
                  </a:schemeClr>
                </a:solidFill>
                <a:latin typeface="Tahoma" panose="020B0604030504040204" pitchFamily="34" charset="0"/>
                <a:ea typeface="Tahoma" panose="020B0604030504040204" pitchFamily="34" charset="0"/>
                <a:cs typeface="Tahoma" panose="020B0604030504040204" pitchFamily="34" charset="0"/>
              </a:rPr>
              <a:t> is released from the ribosome, making it ready for the next cycle.</a:t>
            </a:r>
          </a:p>
          <a:p>
            <a:pPr>
              <a:buFont typeface="+mj-lt"/>
              <a:buAutoNum type="arabicPeriod"/>
            </a:pPr>
            <a:r>
              <a:rPr lang="en-US" b="1" dirty="0">
                <a:solidFill>
                  <a:schemeClr val="accent1">
                    <a:lumMod val="50000"/>
                  </a:schemeClr>
                </a:solidFill>
                <a:latin typeface="Tahoma" panose="020B0604030504040204" pitchFamily="34" charset="0"/>
                <a:ea typeface="Tahoma" panose="020B0604030504040204" pitchFamily="34" charset="0"/>
                <a:cs typeface="Tahoma" panose="020B0604030504040204" pitchFamily="34" charset="0"/>
              </a:rPr>
              <a:t>Cycle Continuation</a:t>
            </a:r>
            <a:r>
              <a:rPr lang="en-US" dirty="0">
                <a:solidFill>
                  <a:schemeClr val="accent1">
                    <a:lumMod val="50000"/>
                  </a:schemeClr>
                </a:solidFill>
                <a:latin typeface="Tahoma" panose="020B0604030504040204" pitchFamily="34" charset="0"/>
                <a:ea typeface="Tahoma" panose="020B0604030504040204" pitchFamily="34" charset="0"/>
                <a:cs typeface="Tahoma" panose="020B0604030504040204" pitchFamily="34" charset="0"/>
              </a:rPr>
              <a:t>: Each elongation cycle adds one amino acid to the growing polypeptide chain.</a:t>
            </a:r>
          </a:p>
        </p:txBody>
      </p:sp>
    </p:spTree>
    <p:extLst>
      <p:ext uri="{BB962C8B-B14F-4D97-AF65-F5344CB8AC3E}">
        <p14:creationId xmlns:p14="http://schemas.microsoft.com/office/powerpoint/2010/main" val="266462451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DBA80B3-1A0B-D929-4868-90E231390ED7}"/>
              </a:ext>
            </a:extLst>
          </p:cNvPr>
          <p:cNvSpPr txBox="1"/>
          <p:nvPr/>
        </p:nvSpPr>
        <p:spPr>
          <a:xfrm>
            <a:off x="376708" y="284743"/>
            <a:ext cx="3992450" cy="4616648"/>
          </a:xfrm>
          <a:prstGeom prst="rect">
            <a:avLst/>
          </a:prstGeom>
          <a:noFill/>
        </p:spPr>
        <p:txBody>
          <a:bodyPr wrap="square">
            <a:spAutoFit/>
          </a:bodyPr>
          <a:lstStyle/>
          <a:p>
            <a:r>
              <a:rPr lang="en-US" b="1" dirty="0">
                <a:solidFill>
                  <a:schemeClr val="accent1">
                    <a:lumMod val="50000"/>
                  </a:schemeClr>
                </a:solidFill>
                <a:latin typeface="Tahoma" panose="020B0604030504040204" pitchFamily="34" charset="0"/>
                <a:ea typeface="Tahoma" panose="020B0604030504040204" pitchFamily="34" charset="0"/>
                <a:cs typeface="Tahoma" panose="020B0604030504040204" pitchFamily="34" charset="0"/>
              </a:rPr>
              <a:t>Termination of Translation</a:t>
            </a:r>
            <a:endParaRPr lang="en-US" dirty="0">
              <a:solidFill>
                <a:schemeClr val="accent1">
                  <a:lumMod val="50000"/>
                </a:schemeClr>
              </a:solidFill>
              <a:latin typeface="Tahoma" panose="020B0604030504040204" pitchFamily="34" charset="0"/>
              <a:ea typeface="Tahoma" panose="020B0604030504040204" pitchFamily="34" charset="0"/>
              <a:cs typeface="Tahoma" panose="020B0604030504040204" pitchFamily="34" charset="0"/>
            </a:endParaRPr>
          </a:p>
          <a:p>
            <a:r>
              <a:rPr lang="en-US" dirty="0">
                <a:solidFill>
                  <a:schemeClr val="accent1">
                    <a:lumMod val="50000"/>
                  </a:schemeClr>
                </a:solidFill>
                <a:latin typeface="Tahoma" panose="020B0604030504040204" pitchFamily="34" charset="0"/>
                <a:ea typeface="Tahoma" panose="020B0604030504040204" pitchFamily="34" charset="0"/>
                <a:cs typeface="Tahoma" panose="020B0604030504040204" pitchFamily="34" charset="0"/>
              </a:rPr>
              <a:t>Termination is the final stage of translation, which occurs when the ribosome reaches a </a:t>
            </a:r>
            <a:r>
              <a:rPr lang="en-US" b="1" dirty="0">
                <a:solidFill>
                  <a:schemeClr val="accent1">
                    <a:lumMod val="50000"/>
                  </a:schemeClr>
                </a:solidFill>
                <a:latin typeface="Tahoma" panose="020B0604030504040204" pitchFamily="34" charset="0"/>
                <a:ea typeface="Tahoma" panose="020B0604030504040204" pitchFamily="34" charset="0"/>
                <a:cs typeface="Tahoma" panose="020B0604030504040204" pitchFamily="34" charset="0"/>
              </a:rPr>
              <a:t>stop codon</a:t>
            </a:r>
            <a:r>
              <a:rPr lang="en-US" dirty="0">
                <a:solidFill>
                  <a:schemeClr val="accent1">
                    <a:lumMod val="50000"/>
                  </a:schemeClr>
                </a:solidFill>
                <a:latin typeface="Tahoma" panose="020B0604030504040204" pitchFamily="34" charset="0"/>
                <a:ea typeface="Tahoma" panose="020B0604030504040204" pitchFamily="34" charset="0"/>
                <a:cs typeface="Tahoma" panose="020B0604030504040204" pitchFamily="34" charset="0"/>
              </a:rPr>
              <a:t> (UAG, UAA, or UGA) in the mRNA.</a:t>
            </a:r>
          </a:p>
          <a:p>
            <a:pPr>
              <a:buFont typeface="+mj-lt"/>
              <a:buAutoNum type="arabicPeriod"/>
            </a:pPr>
            <a:r>
              <a:rPr lang="en-US" b="1" dirty="0">
                <a:solidFill>
                  <a:schemeClr val="accent1">
                    <a:lumMod val="50000"/>
                  </a:schemeClr>
                </a:solidFill>
                <a:latin typeface="Tahoma" panose="020B0604030504040204" pitchFamily="34" charset="0"/>
                <a:ea typeface="Tahoma" panose="020B0604030504040204" pitchFamily="34" charset="0"/>
                <a:cs typeface="Tahoma" panose="020B0604030504040204" pitchFamily="34" charset="0"/>
              </a:rPr>
              <a:t>Stop Codons</a:t>
            </a:r>
            <a:r>
              <a:rPr lang="en-US" dirty="0">
                <a:solidFill>
                  <a:schemeClr val="accent1">
                    <a:lumMod val="50000"/>
                  </a:schemeClr>
                </a:solidFill>
                <a:latin typeface="Tahoma" panose="020B0604030504040204" pitchFamily="34" charset="0"/>
                <a:ea typeface="Tahoma" panose="020B0604030504040204" pitchFamily="34" charset="0"/>
                <a:cs typeface="Tahoma" panose="020B0604030504040204" pitchFamily="34" charset="0"/>
              </a:rPr>
              <a:t>: These codons are not recognized by tRNA but by proteins known as </a:t>
            </a:r>
            <a:r>
              <a:rPr lang="en-US" b="1" dirty="0">
                <a:solidFill>
                  <a:schemeClr val="accent1">
                    <a:lumMod val="50000"/>
                  </a:schemeClr>
                </a:solidFill>
                <a:latin typeface="Tahoma" panose="020B0604030504040204" pitchFamily="34" charset="0"/>
                <a:ea typeface="Tahoma" panose="020B0604030504040204" pitchFamily="34" charset="0"/>
                <a:cs typeface="Tahoma" panose="020B0604030504040204" pitchFamily="34" charset="0"/>
              </a:rPr>
              <a:t>release factors</a:t>
            </a:r>
            <a:r>
              <a:rPr lang="en-US" dirty="0">
                <a:solidFill>
                  <a:schemeClr val="accent1">
                    <a:lumMod val="50000"/>
                  </a:schemeClr>
                </a:solidFill>
                <a:latin typeface="Tahoma" panose="020B0604030504040204" pitchFamily="34" charset="0"/>
                <a:ea typeface="Tahoma" panose="020B0604030504040204" pitchFamily="34" charset="0"/>
                <a:cs typeface="Tahoma" panose="020B0604030504040204" pitchFamily="34" charset="0"/>
              </a:rPr>
              <a:t>.</a:t>
            </a:r>
          </a:p>
          <a:p>
            <a:pPr marL="742950" lvl="1" indent="-285750">
              <a:buFont typeface="+mj-lt"/>
              <a:buAutoNum type="arabicPeriod"/>
            </a:pPr>
            <a:r>
              <a:rPr lang="en-US" dirty="0">
                <a:solidFill>
                  <a:schemeClr val="accent1">
                    <a:lumMod val="50000"/>
                  </a:schemeClr>
                </a:solidFill>
                <a:latin typeface="Tahoma" panose="020B0604030504040204" pitchFamily="34" charset="0"/>
                <a:ea typeface="Tahoma" panose="020B0604030504040204" pitchFamily="34" charset="0"/>
                <a:cs typeface="Tahoma" panose="020B0604030504040204" pitchFamily="34" charset="0"/>
              </a:rPr>
              <a:t>In </a:t>
            </a:r>
            <a:r>
              <a:rPr lang="en-US" b="1" dirty="0">
                <a:solidFill>
                  <a:schemeClr val="accent1">
                    <a:lumMod val="50000"/>
                  </a:schemeClr>
                </a:solidFill>
                <a:latin typeface="Tahoma" panose="020B0604030504040204" pitchFamily="34" charset="0"/>
                <a:ea typeface="Tahoma" panose="020B0604030504040204" pitchFamily="34" charset="0"/>
                <a:cs typeface="Tahoma" panose="020B0604030504040204" pitchFamily="34" charset="0"/>
              </a:rPr>
              <a:t>bacteria</a:t>
            </a:r>
            <a:r>
              <a:rPr lang="en-US" dirty="0">
                <a:solidFill>
                  <a:schemeClr val="accent1">
                    <a:lumMod val="50000"/>
                  </a:schemeClr>
                </a:solidFill>
                <a:latin typeface="Tahoma" panose="020B0604030504040204" pitchFamily="34" charset="0"/>
                <a:ea typeface="Tahoma" panose="020B0604030504040204" pitchFamily="34" charset="0"/>
                <a:cs typeface="Tahoma" panose="020B0604030504040204" pitchFamily="34" charset="0"/>
              </a:rPr>
              <a:t>:</a:t>
            </a:r>
          </a:p>
          <a:p>
            <a:pPr marL="1143000" lvl="2" indent="-228600">
              <a:buFont typeface="+mj-lt"/>
              <a:buAutoNum type="arabicPeriod"/>
            </a:pPr>
            <a:r>
              <a:rPr lang="en-US" b="1" dirty="0">
                <a:solidFill>
                  <a:schemeClr val="accent1">
                    <a:lumMod val="50000"/>
                  </a:schemeClr>
                </a:solidFill>
                <a:latin typeface="Tahoma" panose="020B0604030504040204" pitchFamily="34" charset="0"/>
                <a:ea typeface="Tahoma" panose="020B0604030504040204" pitchFamily="34" charset="0"/>
                <a:cs typeface="Tahoma" panose="020B0604030504040204" pitchFamily="34" charset="0"/>
              </a:rPr>
              <a:t>RF1</a:t>
            </a:r>
            <a:r>
              <a:rPr lang="en-US" dirty="0">
                <a:solidFill>
                  <a:schemeClr val="accent1">
                    <a:lumMod val="50000"/>
                  </a:schemeClr>
                </a:solidFill>
                <a:latin typeface="Tahoma" panose="020B0604030504040204" pitchFamily="34" charset="0"/>
                <a:ea typeface="Tahoma" panose="020B0604030504040204" pitchFamily="34" charset="0"/>
                <a:cs typeface="Tahoma" panose="020B0604030504040204" pitchFamily="34" charset="0"/>
              </a:rPr>
              <a:t> recognizes UAA and UAG.</a:t>
            </a:r>
          </a:p>
          <a:p>
            <a:pPr marL="1143000" lvl="2" indent="-228600">
              <a:buFont typeface="+mj-lt"/>
              <a:buAutoNum type="arabicPeriod"/>
            </a:pPr>
            <a:r>
              <a:rPr lang="en-US" b="1" dirty="0">
                <a:solidFill>
                  <a:schemeClr val="accent1">
                    <a:lumMod val="50000"/>
                  </a:schemeClr>
                </a:solidFill>
                <a:latin typeface="Tahoma" panose="020B0604030504040204" pitchFamily="34" charset="0"/>
                <a:ea typeface="Tahoma" panose="020B0604030504040204" pitchFamily="34" charset="0"/>
                <a:cs typeface="Tahoma" panose="020B0604030504040204" pitchFamily="34" charset="0"/>
              </a:rPr>
              <a:t>RF2</a:t>
            </a:r>
            <a:r>
              <a:rPr lang="en-US" dirty="0">
                <a:solidFill>
                  <a:schemeClr val="accent1">
                    <a:lumMod val="50000"/>
                  </a:schemeClr>
                </a:solidFill>
                <a:latin typeface="Tahoma" panose="020B0604030504040204" pitchFamily="34" charset="0"/>
                <a:ea typeface="Tahoma" panose="020B0604030504040204" pitchFamily="34" charset="0"/>
                <a:cs typeface="Tahoma" panose="020B0604030504040204" pitchFamily="34" charset="0"/>
              </a:rPr>
              <a:t> recognizes UGA.</a:t>
            </a:r>
          </a:p>
          <a:p>
            <a:pPr marL="1143000" lvl="2" indent="-228600">
              <a:buFont typeface="+mj-lt"/>
              <a:buAutoNum type="arabicPeriod"/>
            </a:pPr>
            <a:r>
              <a:rPr lang="en-US" b="1" dirty="0">
                <a:solidFill>
                  <a:schemeClr val="accent1">
                    <a:lumMod val="50000"/>
                  </a:schemeClr>
                </a:solidFill>
                <a:latin typeface="Tahoma" panose="020B0604030504040204" pitchFamily="34" charset="0"/>
                <a:ea typeface="Tahoma" panose="020B0604030504040204" pitchFamily="34" charset="0"/>
                <a:cs typeface="Tahoma" panose="020B0604030504040204" pitchFamily="34" charset="0"/>
              </a:rPr>
              <a:t>RF3</a:t>
            </a:r>
            <a:r>
              <a:rPr lang="en-US" dirty="0">
                <a:solidFill>
                  <a:schemeClr val="accent1">
                    <a:lumMod val="50000"/>
                  </a:schemeClr>
                </a:solidFill>
                <a:latin typeface="Tahoma" panose="020B0604030504040204" pitchFamily="34" charset="0"/>
                <a:ea typeface="Tahoma" panose="020B0604030504040204" pitchFamily="34" charset="0"/>
                <a:cs typeface="Tahoma" panose="020B0604030504040204" pitchFamily="34" charset="0"/>
              </a:rPr>
              <a:t> assists both.</a:t>
            </a:r>
          </a:p>
          <a:p>
            <a:pPr marL="742950" lvl="1" indent="-285750">
              <a:buFont typeface="+mj-lt"/>
              <a:buAutoNum type="arabicPeriod"/>
            </a:pPr>
            <a:r>
              <a:rPr lang="en-US" dirty="0">
                <a:solidFill>
                  <a:schemeClr val="accent1">
                    <a:lumMod val="50000"/>
                  </a:schemeClr>
                </a:solidFill>
                <a:latin typeface="Tahoma" panose="020B0604030504040204" pitchFamily="34" charset="0"/>
                <a:ea typeface="Tahoma" panose="020B0604030504040204" pitchFamily="34" charset="0"/>
                <a:cs typeface="Tahoma" panose="020B0604030504040204" pitchFamily="34" charset="0"/>
              </a:rPr>
              <a:t>In </a:t>
            </a:r>
            <a:r>
              <a:rPr lang="en-US" b="1" dirty="0">
                <a:solidFill>
                  <a:schemeClr val="accent1">
                    <a:lumMod val="50000"/>
                  </a:schemeClr>
                </a:solidFill>
                <a:latin typeface="Tahoma" panose="020B0604030504040204" pitchFamily="34" charset="0"/>
                <a:ea typeface="Tahoma" panose="020B0604030504040204" pitchFamily="34" charset="0"/>
                <a:cs typeface="Tahoma" panose="020B0604030504040204" pitchFamily="34" charset="0"/>
              </a:rPr>
              <a:t>eukaryotes</a:t>
            </a:r>
            <a:r>
              <a:rPr lang="en-US" dirty="0">
                <a:solidFill>
                  <a:schemeClr val="accent1">
                    <a:lumMod val="50000"/>
                  </a:schemeClr>
                </a:solidFill>
                <a:latin typeface="Tahoma" panose="020B0604030504040204" pitchFamily="34" charset="0"/>
                <a:ea typeface="Tahoma" panose="020B0604030504040204" pitchFamily="34" charset="0"/>
                <a:cs typeface="Tahoma" panose="020B0604030504040204" pitchFamily="34" charset="0"/>
              </a:rPr>
              <a:t>:</a:t>
            </a:r>
          </a:p>
          <a:p>
            <a:pPr marL="1143000" lvl="2" indent="-228600">
              <a:buFont typeface="+mj-lt"/>
              <a:buAutoNum type="arabicPeriod"/>
            </a:pPr>
            <a:r>
              <a:rPr lang="en-US" dirty="0">
                <a:solidFill>
                  <a:schemeClr val="accent1">
                    <a:lumMod val="50000"/>
                  </a:schemeClr>
                </a:solidFill>
                <a:latin typeface="Tahoma" panose="020B0604030504040204" pitchFamily="34" charset="0"/>
                <a:ea typeface="Tahoma" panose="020B0604030504040204" pitchFamily="34" charset="0"/>
                <a:cs typeface="Tahoma" panose="020B0604030504040204" pitchFamily="34" charset="0"/>
              </a:rPr>
              <a:t>A single release factor, </a:t>
            </a:r>
            <a:r>
              <a:rPr lang="en-US" b="1" dirty="0" err="1">
                <a:solidFill>
                  <a:schemeClr val="accent1">
                    <a:lumMod val="50000"/>
                  </a:schemeClr>
                </a:solidFill>
                <a:latin typeface="Tahoma" panose="020B0604030504040204" pitchFamily="34" charset="0"/>
                <a:ea typeface="Tahoma" panose="020B0604030504040204" pitchFamily="34" charset="0"/>
                <a:cs typeface="Tahoma" panose="020B0604030504040204" pitchFamily="34" charset="0"/>
              </a:rPr>
              <a:t>eRF</a:t>
            </a:r>
            <a:r>
              <a:rPr lang="en-US" dirty="0">
                <a:solidFill>
                  <a:schemeClr val="accent1">
                    <a:lumMod val="50000"/>
                  </a:schemeClr>
                </a:solidFill>
                <a:latin typeface="Tahoma" panose="020B0604030504040204" pitchFamily="34" charset="0"/>
                <a:ea typeface="Tahoma" panose="020B0604030504040204" pitchFamily="34" charset="0"/>
                <a:cs typeface="Tahoma" panose="020B0604030504040204" pitchFamily="34" charset="0"/>
              </a:rPr>
              <a:t>, recognizes all stop codons.</a:t>
            </a:r>
          </a:p>
          <a:p>
            <a:pPr>
              <a:buFont typeface="+mj-lt"/>
              <a:buAutoNum type="arabicPeriod"/>
            </a:pPr>
            <a:r>
              <a:rPr lang="en-US" b="1" dirty="0">
                <a:solidFill>
                  <a:schemeClr val="accent1">
                    <a:lumMod val="50000"/>
                  </a:schemeClr>
                </a:solidFill>
                <a:latin typeface="Tahoma" panose="020B0604030504040204" pitchFamily="34" charset="0"/>
                <a:ea typeface="Tahoma" panose="020B0604030504040204" pitchFamily="34" charset="0"/>
                <a:cs typeface="Tahoma" panose="020B0604030504040204" pitchFamily="34" charset="0"/>
              </a:rPr>
              <a:t>Release of Polypeptide</a:t>
            </a:r>
            <a:r>
              <a:rPr lang="en-US" dirty="0">
                <a:solidFill>
                  <a:schemeClr val="accent1">
                    <a:lumMod val="50000"/>
                  </a:schemeClr>
                </a:solidFill>
                <a:latin typeface="Tahoma" panose="020B0604030504040204" pitchFamily="34" charset="0"/>
                <a:ea typeface="Tahoma" panose="020B0604030504040204" pitchFamily="34" charset="0"/>
                <a:cs typeface="Tahoma" panose="020B0604030504040204" pitchFamily="34" charset="0"/>
              </a:rPr>
              <a:t>: When the release factor binds to the stop codon, the </a:t>
            </a:r>
            <a:r>
              <a:rPr lang="en-US" b="1" dirty="0">
                <a:solidFill>
                  <a:schemeClr val="accent1">
                    <a:lumMod val="50000"/>
                  </a:schemeClr>
                </a:solidFill>
                <a:latin typeface="Tahoma" panose="020B0604030504040204" pitchFamily="34" charset="0"/>
                <a:ea typeface="Tahoma" panose="020B0604030504040204" pitchFamily="34" charset="0"/>
                <a:cs typeface="Tahoma" panose="020B0604030504040204" pitchFamily="34" charset="0"/>
              </a:rPr>
              <a:t>polypeptide chain</a:t>
            </a:r>
            <a:r>
              <a:rPr lang="en-US" dirty="0">
                <a:solidFill>
                  <a:schemeClr val="accent1">
                    <a:lumMod val="50000"/>
                  </a:schemeClr>
                </a:solidFill>
                <a:latin typeface="Tahoma" panose="020B0604030504040204" pitchFamily="34" charset="0"/>
                <a:ea typeface="Tahoma" panose="020B0604030504040204" pitchFamily="34" charset="0"/>
                <a:cs typeface="Tahoma" panose="020B0604030504040204" pitchFamily="34" charset="0"/>
              </a:rPr>
              <a:t> is released from the ribosome.</a:t>
            </a:r>
          </a:p>
          <a:p>
            <a:pPr>
              <a:buFont typeface="+mj-lt"/>
              <a:buAutoNum type="arabicPeriod"/>
            </a:pPr>
            <a:r>
              <a:rPr lang="en-US" b="1" dirty="0">
                <a:solidFill>
                  <a:schemeClr val="accent1">
                    <a:lumMod val="50000"/>
                  </a:schemeClr>
                </a:solidFill>
                <a:latin typeface="Tahoma" panose="020B0604030504040204" pitchFamily="34" charset="0"/>
                <a:ea typeface="Tahoma" panose="020B0604030504040204" pitchFamily="34" charset="0"/>
                <a:cs typeface="Tahoma" panose="020B0604030504040204" pitchFamily="34" charset="0"/>
              </a:rPr>
              <a:t>Disassembly</a:t>
            </a:r>
            <a:r>
              <a:rPr lang="en-US" dirty="0">
                <a:solidFill>
                  <a:schemeClr val="accent1">
                    <a:lumMod val="50000"/>
                  </a:schemeClr>
                </a:solidFill>
                <a:latin typeface="Tahoma" panose="020B0604030504040204" pitchFamily="34" charset="0"/>
                <a:ea typeface="Tahoma" panose="020B0604030504040204" pitchFamily="34" charset="0"/>
                <a:cs typeface="Tahoma" panose="020B0604030504040204" pitchFamily="34" charset="0"/>
              </a:rPr>
              <a:t>: The ribosomal components then disassemble, marking the end of translation.</a:t>
            </a:r>
          </a:p>
        </p:txBody>
      </p:sp>
      <p:sp>
        <p:nvSpPr>
          <p:cNvPr id="7" name="TextBox 6">
            <a:extLst>
              <a:ext uri="{FF2B5EF4-FFF2-40B4-BE49-F238E27FC236}">
                <a16:creationId xmlns:a16="http://schemas.microsoft.com/office/drawing/2014/main" id="{0B53F762-9858-BA58-8CCA-15B9874A94A8}"/>
              </a:ext>
            </a:extLst>
          </p:cNvPr>
          <p:cNvSpPr txBox="1"/>
          <p:nvPr/>
        </p:nvSpPr>
        <p:spPr>
          <a:xfrm>
            <a:off x="4572000" y="407093"/>
            <a:ext cx="4195292" cy="4170181"/>
          </a:xfrm>
          <a:prstGeom prst="rect">
            <a:avLst/>
          </a:prstGeom>
          <a:solidFill>
            <a:schemeClr val="bg2">
              <a:lumMod val="20000"/>
              <a:lumOff val="80000"/>
            </a:schemeClr>
          </a:solidFill>
        </p:spPr>
        <p:txBody>
          <a:bodyPr wrap="square">
            <a:spAutoFit/>
          </a:bodyPr>
          <a:lstStyle/>
          <a:p>
            <a:pPr marL="0" marR="0" algn="just">
              <a:lnSpc>
                <a:spcPct val="107000"/>
              </a:lnSpc>
              <a:spcBef>
                <a:spcPts val="0"/>
              </a:spcBef>
              <a:spcAft>
                <a:spcPts val="800"/>
              </a:spcAft>
            </a:pPr>
            <a:r>
              <a:rPr lang="en-US" b="1" kern="100" dirty="0">
                <a:solidFill>
                  <a:schemeClr val="accent1">
                    <a:lumMod val="50000"/>
                  </a:schemeClr>
                </a:solidFill>
                <a:effectLst/>
                <a:latin typeface="Tahoma" panose="020B0604030504040204" pitchFamily="34" charset="0"/>
                <a:ea typeface="Tahoma" panose="020B0604030504040204" pitchFamily="34" charset="0"/>
                <a:cs typeface="Tahoma" panose="020B0604030504040204" pitchFamily="34" charset="0"/>
              </a:rPr>
              <a:t>A Polypeptide Chain Has Directionality from Its Amino Terminus to Its Carboxyl Terminus </a:t>
            </a:r>
          </a:p>
          <a:p>
            <a:pPr marL="285750" marR="0" indent="-285750" algn="just">
              <a:lnSpc>
                <a:spcPct val="107000"/>
              </a:lnSpc>
              <a:spcBef>
                <a:spcPts val="0"/>
              </a:spcBef>
              <a:spcAft>
                <a:spcPts val="800"/>
              </a:spcAft>
              <a:buFont typeface="Arial" panose="020B0604020202020204" pitchFamily="34" charset="0"/>
              <a:buChar char="•"/>
            </a:pPr>
            <a:r>
              <a:rPr lang="en-US" kern="100" dirty="0">
                <a:solidFill>
                  <a:schemeClr val="accent1">
                    <a:lumMod val="50000"/>
                  </a:schemeClr>
                </a:solidFill>
                <a:effectLst/>
                <a:latin typeface="Tahoma" panose="020B0604030504040204" pitchFamily="34" charset="0"/>
                <a:ea typeface="Tahoma" panose="020B0604030504040204" pitchFamily="34" charset="0"/>
                <a:cs typeface="Tahoma" panose="020B0604030504040204" pitchFamily="34" charset="0"/>
              </a:rPr>
              <a:t>A polypeptide chain has directionality, extending from the amino (N-terminal) end to the carboxyl (C-terminal) end, similar to how mRNA is read from 5' to 3’.</a:t>
            </a:r>
          </a:p>
          <a:p>
            <a:pPr marL="285750" marR="0" indent="-285750" algn="just">
              <a:lnSpc>
                <a:spcPct val="107000"/>
              </a:lnSpc>
              <a:spcBef>
                <a:spcPts val="0"/>
              </a:spcBef>
              <a:spcAft>
                <a:spcPts val="800"/>
              </a:spcAft>
              <a:buFont typeface="Arial" panose="020B0604020202020204" pitchFamily="34" charset="0"/>
              <a:buChar char="•"/>
            </a:pPr>
            <a:r>
              <a:rPr lang="en-US" kern="100" dirty="0">
                <a:solidFill>
                  <a:schemeClr val="accent1">
                    <a:lumMod val="50000"/>
                  </a:schemeClr>
                </a:solidFill>
                <a:effectLst/>
                <a:latin typeface="Tahoma" panose="020B0604030504040204" pitchFamily="34" charset="0"/>
                <a:ea typeface="Tahoma" panose="020B0604030504040204" pitchFamily="34" charset="0"/>
                <a:cs typeface="Tahoma" panose="020B0604030504040204" pitchFamily="34" charset="0"/>
              </a:rPr>
              <a:t>During elongation, a peptide bond forms between the carboxyl group of the last amino acid and the amino group of the new amino acid, releasing a water molecule.</a:t>
            </a:r>
          </a:p>
          <a:p>
            <a:pPr marL="285750" marR="0" indent="-285750" algn="just">
              <a:lnSpc>
                <a:spcPct val="107000"/>
              </a:lnSpc>
              <a:spcBef>
                <a:spcPts val="0"/>
              </a:spcBef>
              <a:spcAft>
                <a:spcPts val="800"/>
              </a:spcAft>
              <a:buFont typeface="Arial" panose="020B0604020202020204" pitchFamily="34" charset="0"/>
              <a:buChar char="•"/>
            </a:pPr>
            <a:r>
              <a:rPr lang="en-US" kern="100" dirty="0">
                <a:solidFill>
                  <a:schemeClr val="accent1">
                    <a:lumMod val="50000"/>
                  </a:schemeClr>
                </a:solidFill>
                <a:effectLst/>
                <a:latin typeface="Tahoma" panose="020B0604030504040204" pitchFamily="34" charset="0"/>
                <a:ea typeface="Tahoma" panose="020B0604030504040204" pitchFamily="34" charset="0"/>
                <a:cs typeface="Tahoma" panose="020B0604030504040204" pitchFamily="34" charset="0"/>
              </a:rPr>
              <a:t>The first amino acid has a free amino group (N-terminal), and the last amino acid has a free carboxyl group (C-terminal).</a:t>
            </a:r>
          </a:p>
          <a:p>
            <a:pPr marL="285750" marR="0" indent="-285750" algn="just">
              <a:lnSpc>
                <a:spcPct val="107000"/>
              </a:lnSpc>
              <a:spcBef>
                <a:spcPts val="0"/>
              </a:spcBef>
              <a:spcAft>
                <a:spcPts val="800"/>
              </a:spcAft>
              <a:buFont typeface="Arial" panose="020B0604020202020204" pitchFamily="34" charset="0"/>
              <a:buChar char="•"/>
            </a:pPr>
            <a:r>
              <a:rPr lang="en-US" kern="100" dirty="0">
                <a:solidFill>
                  <a:schemeClr val="accent1">
                    <a:lumMod val="50000"/>
                  </a:schemeClr>
                </a:solidFill>
                <a:effectLst/>
                <a:latin typeface="Tahoma" panose="020B0604030504040204" pitchFamily="34" charset="0"/>
                <a:ea typeface="Tahoma" panose="020B0604030504040204" pitchFamily="34" charset="0"/>
                <a:cs typeface="Tahoma" panose="020B0604030504040204" pitchFamily="34" charset="0"/>
              </a:rPr>
              <a:t>This directional growth continues as the polypeptide is synthesized.</a:t>
            </a:r>
          </a:p>
        </p:txBody>
      </p:sp>
    </p:spTree>
    <p:extLst>
      <p:ext uri="{BB962C8B-B14F-4D97-AF65-F5344CB8AC3E}">
        <p14:creationId xmlns:p14="http://schemas.microsoft.com/office/powerpoint/2010/main" val="64293315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6371C63-4294-F592-21A9-7481FF1AB4A8}"/>
              </a:ext>
            </a:extLst>
          </p:cNvPr>
          <p:cNvPicPr>
            <a:picLocks noChangeAspect="1"/>
          </p:cNvPicPr>
          <p:nvPr/>
        </p:nvPicPr>
        <p:blipFill>
          <a:blip r:embed="rId2"/>
          <a:stretch>
            <a:fillRect/>
          </a:stretch>
        </p:blipFill>
        <p:spPr>
          <a:xfrm>
            <a:off x="186742" y="131202"/>
            <a:ext cx="2525841" cy="4827164"/>
          </a:xfrm>
          <a:prstGeom prst="rect">
            <a:avLst/>
          </a:prstGeom>
          <a:ln w="28575">
            <a:solidFill>
              <a:schemeClr val="accent1">
                <a:lumMod val="50000"/>
              </a:schemeClr>
            </a:solidFill>
          </a:ln>
        </p:spPr>
      </p:pic>
      <p:sp>
        <p:nvSpPr>
          <p:cNvPr id="10" name="TextBox 9">
            <a:extLst>
              <a:ext uri="{FF2B5EF4-FFF2-40B4-BE49-F238E27FC236}">
                <a16:creationId xmlns:a16="http://schemas.microsoft.com/office/drawing/2014/main" id="{E230B34F-DF6F-8AFE-9666-A573714AC579}"/>
              </a:ext>
            </a:extLst>
          </p:cNvPr>
          <p:cNvSpPr txBox="1"/>
          <p:nvPr/>
        </p:nvSpPr>
        <p:spPr>
          <a:xfrm>
            <a:off x="2794715" y="131202"/>
            <a:ext cx="3316310" cy="1107996"/>
          </a:xfrm>
          <a:prstGeom prst="rect">
            <a:avLst/>
          </a:prstGeom>
          <a:noFill/>
        </p:spPr>
        <p:txBody>
          <a:bodyPr wrap="square">
            <a:spAutoFit/>
          </a:bodyPr>
          <a:lstStyle/>
          <a:p>
            <a:pPr algn="just"/>
            <a:r>
              <a:rPr lang="en-US" sz="1100" b="1" kern="100" dirty="0">
                <a:solidFill>
                  <a:schemeClr val="accent1">
                    <a:lumMod val="50000"/>
                  </a:schemeClr>
                </a:solidFill>
                <a:effectLst/>
                <a:latin typeface="Tahoma" panose="020B0604030504040204" pitchFamily="34" charset="0"/>
                <a:ea typeface="Tahoma" panose="020B0604030504040204" pitchFamily="34" charset="0"/>
                <a:cs typeface="Tahoma" panose="020B0604030504040204" pitchFamily="34" charset="0"/>
              </a:rPr>
              <a:t>Figure 13.19</a:t>
            </a:r>
            <a:r>
              <a:rPr lang="en-US" sz="1100" kern="100" dirty="0">
                <a:solidFill>
                  <a:schemeClr val="accent1">
                    <a:lumMod val="50000"/>
                  </a:schemeClr>
                </a:solidFill>
                <a:effectLst/>
                <a:latin typeface="Tahoma" panose="020B0604030504040204" pitchFamily="34" charset="0"/>
                <a:ea typeface="Tahoma" panose="020B0604030504040204" pitchFamily="34" charset="0"/>
                <a:cs typeface="Tahoma" panose="020B0604030504040204" pitchFamily="34" charset="0"/>
              </a:rPr>
              <a:t> </a:t>
            </a:r>
            <a:r>
              <a:rPr lang="en-US" sz="1100" dirty="0">
                <a:solidFill>
                  <a:schemeClr val="accent1">
                    <a:lumMod val="50000"/>
                  </a:schemeClr>
                </a:solidFill>
                <a:latin typeface="Tahoma" panose="020B0604030504040204" pitchFamily="34" charset="0"/>
                <a:ea typeface="Tahoma" panose="020B0604030504040204" pitchFamily="34" charset="0"/>
                <a:cs typeface="Tahoma" panose="020B0604030504040204" pitchFamily="34" charset="0"/>
              </a:rPr>
              <a:t>When a stop codon reaches the A site, release factors RF1 or RF2 bind to it.RF3 helps in this process by using GTP. The polypeptide is cleaved from the tRNA in the P site and released. Finally, the tRNA and other components disassemble, completing translation.</a:t>
            </a:r>
          </a:p>
        </p:txBody>
      </p:sp>
      <p:pic>
        <p:nvPicPr>
          <p:cNvPr id="11" name="Picture 10">
            <a:extLst>
              <a:ext uri="{FF2B5EF4-FFF2-40B4-BE49-F238E27FC236}">
                <a16:creationId xmlns:a16="http://schemas.microsoft.com/office/drawing/2014/main" id="{1E841421-86C6-B6DC-6A36-50BAA7470261}"/>
              </a:ext>
            </a:extLst>
          </p:cNvPr>
          <p:cNvPicPr>
            <a:picLocks noChangeAspect="1"/>
          </p:cNvPicPr>
          <p:nvPr/>
        </p:nvPicPr>
        <p:blipFill>
          <a:blip r:embed="rId3"/>
          <a:stretch>
            <a:fillRect/>
          </a:stretch>
        </p:blipFill>
        <p:spPr>
          <a:xfrm>
            <a:off x="2867986" y="1390918"/>
            <a:ext cx="3317875" cy="3398565"/>
          </a:xfrm>
          <a:prstGeom prst="rect">
            <a:avLst/>
          </a:prstGeom>
          <a:ln w="28575">
            <a:solidFill>
              <a:schemeClr val="tx1"/>
            </a:solidFill>
          </a:ln>
        </p:spPr>
      </p:pic>
      <p:grpSp>
        <p:nvGrpSpPr>
          <p:cNvPr id="20" name="Group 19">
            <a:extLst>
              <a:ext uri="{FF2B5EF4-FFF2-40B4-BE49-F238E27FC236}">
                <a16:creationId xmlns:a16="http://schemas.microsoft.com/office/drawing/2014/main" id="{F30F9644-CC0E-4401-8141-1720846F98DD}"/>
              </a:ext>
            </a:extLst>
          </p:cNvPr>
          <p:cNvGrpSpPr/>
          <p:nvPr/>
        </p:nvGrpSpPr>
        <p:grpSpPr>
          <a:xfrm>
            <a:off x="1829810" y="1289490"/>
            <a:ext cx="1199880" cy="848520"/>
            <a:chOff x="1829810" y="1289490"/>
            <a:chExt cx="1199880" cy="848520"/>
          </a:xfrm>
        </p:grpSpPr>
        <mc:AlternateContent xmlns:mc="http://schemas.openxmlformats.org/markup-compatibility/2006" xmlns:p14="http://schemas.microsoft.com/office/powerpoint/2010/main">
          <mc:Choice Requires="p14">
            <p:contentPart p14:bwMode="auto" r:id="rId4">
              <p14:nvContentPartPr>
                <p14:cNvPr id="18" name="Ink 17">
                  <a:extLst>
                    <a:ext uri="{FF2B5EF4-FFF2-40B4-BE49-F238E27FC236}">
                      <a16:creationId xmlns:a16="http://schemas.microsoft.com/office/drawing/2014/main" id="{1C91BFA9-171F-8868-3A8B-86D7B5A2852E}"/>
                    </a:ext>
                  </a:extLst>
                </p14:cNvPr>
                <p14:cNvContentPartPr/>
                <p14:nvPr/>
              </p14:nvContentPartPr>
              <p14:xfrm>
                <a:off x="1897130" y="1289490"/>
                <a:ext cx="1132560" cy="811080"/>
              </p14:xfrm>
            </p:contentPart>
          </mc:Choice>
          <mc:Fallback xmlns="">
            <p:pic>
              <p:nvPicPr>
                <p:cNvPr id="18" name="Ink 17">
                  <a:extLst>
                    <a:ext uri="{FF2B5EF4-FFF2-40B4-BE49-F238E27FC236}">
                      <a16:creationId xmlns:a16="http://schemas.microsoft.com/office/drawing/2014/main" id="{1C91BFA9-171F-8868-3A8B-86D7B5A2852E}"/>
                    </a:ext>
                  </a:extLst>
                </p:cNvPr>
                <p:cNvPicPr/>
                <p:nvPr/>
              </p:nvPicPr>
              <p:blipFill>
                <a:blip r:embed="rId5"/>
                <a:stretch>
                  <a:fillRect/>
                </a:stretch>
              </p:blipFill>
              <p:spPr>
                <a:xfrm>
                  <a:off x="1888130" y="1280850"/>
                  <a:ext cx="1150200" cy="8287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9" name="Ink 18">
                  <a:extLst>
                    <a:ext uri="{FF2B5EF4-FFF2-40B4-BE49-F238E27FC236}">
                      <a16:creationId xmlns:a16="http://schemas.microsoft.com/office/drawing/2014/main" id="{AB880C09-85EC-090C-6C82-596B43B55BF0}"/>
                    </a:ext>
                  </a:extLst>
                </p14:cNvPr>
                <p14:cNvContentPartPr/>
                <p14:nvPr/>
              </p14:nvContentPartPr>
              <p14:xfrm>
                <a:off x="1829810" y="2038650"/>
                <a:ext cx="195840" cy="99360"/>
              </p14:xfrm>
            </p:contentPart>
          </mc:Choice>
          <mc:Fallback xmlns="">
            <p:pic>
              <p:nvPicPr>
                <p:cNvPr id="19" name="Ink 18">
                  <a:extLst>
                    <a:ext uri="{FF2B5EF4-FFF2-40B4-BE49-F238E27FC236}">
                      <a16:creationId xmlns:a16="http://schemas.microsoft.com/office/drawing/2014/main" id="{AB880C09-85EC-090C-6C82-596B43B55BF0}"/>
                    </a:ext>
                  </a:extLst>
                </p:cNvPr>
                <p:cNvPicPr/>
                <p:nvPr/>
              </p:nvPicPr>
              <p:blipFill>
                <a:blip r:embed="rId7"/>
                <a:stretch>
                  <a:fillRect/>
                </a:stretch>
              </p:blipFill>
              <p:spPr>
                <a:xfrm>
                  <a:off x="1820810" y="2029650"/>
                  <a:ext cx="213480" cy="117000"/>
                </a:xfrm>
                <a:prstGeom prst="rect">
                  <a:avLst/>
                </a:prstGeom>
              </p:spPr>
            </p:pic>
          </mc:Fallback>
        </mc:AlternateContent>
      </p:grpSp>
      <p:sp>
        <p:nvSpPr>
          <p:cNvPr id="28" name="TextBox 27">
            <a:extLst>
              <a:ext uri="{FF2B5EF4-FFF2-40B4-BE49-F238E27FC236}">
                <a16:creationId xmlns:a16="http://schemas.microsoft.com/office/drawing/2014/main" id="{47C492FC-E03A-F2F3-10DA-0BCE2C3884BE}"/>
              </a:ext>
            </a:extLst>
          </p:cNvPr>
          <p:cNvSpPr txBox="1"/>
          <p:nvPr/>
        </p:nvSpPr>
        <p:spPr>
          <a:xfrm>
            <a:off x="6237127" y="1390918"/>
            <a:ext cx="2861797" cy="2677656"/>
          </a:xfrm>
          <a:prstGeom prst="rect">
            <a:avLst/>
          </a:prstGeom>
          <a:noFill/>
        </p:spPr>
        <p:txBody>
          <a:bodyPr wrap="square">
            <a:spAutoFit/>
          </a:bodyPr>
          <a:lstStyle/>
          <a:p>
            <a:pPr algn="just"/>
            <a:r>
              <a:rPr lang="en-US" sz="1200" b="1" dirty="0">
                <a:solidFill>
                  <a:schemeClr val="accent1">
                    <a:lumMod val="50000"/>
                  </a:schemeClr>
                </a:solidFill>
                <a:latin typeface="Tahoma" panose="020B0604030504040204" pitchFamily="34" charset="0"/>
                <a:ea typeface="Tahoma" panose="020B0604030504040204" pitchFamily="34" charset="0"/>
                <a:cs typeface="Tahoma" panose="020B0604030504040204" pitchFamily="34" charset="0"/>
              </a:rPr>
              <a:t>Figure 13.20 Directionality of Polypeptide Synthesis</a:t>
            </a:r>
            <a:endParaRPr lang="en-US" sz="1200" dirty="0">
              <a:solidFill>
                <a:schemeClr val="accent1">
                  <a:lumMod val="50000"/>
                </a:schemeClr>
              </a:solidFill>
              <a:latin typeface="Tahoma" panose="020B0604030504040204" pitchFamily="34" charset="0"/>
              <a:ea typeface="Tahoma" panose="020B0604030504040204" pitchFamily="34" charset="0"/>
              <a:cs typeface="Tahoma" panose="020B0604030504040204" pitchFamily="34" charset="0"/>
            </a:endParaRPr>
          </a:p>
          <a:p>
            <a:pPr algn="just">
              <a:buFont typeface="Arial" panose="020B0604020202020204" pitchFamily="34" charset="0"/>
              <a:buChar char="•"/>
            </a:pPr>
            <a:r>
              <a:rPr lang="en-US" sz="1200" b="1" dirty="0">
                <a:solidFill>
                  <a:schemeClr val="accent1">
                    <a:lumMod val="50000"/>
                  </a:schemeClr>
                </a:solidFill>
                <a:latin typeface="Tahoma" panose="020B0604030504040204" pitchFamily="34" charset="0"/>
                <a:ea typeface="Tahoma" panose="020B0604030504040204" pitchFamily="34" charset="0"/>
                <a:cs typeface="Tahoma" panose="020B0604030504040204" pitchFamily="34" charset="0"/>
              </a:rPr>
              <a:t>Part (a)</a:t>
            </a:r>
            <a:r>
              <a:rPr lang="en-US" sz="1200" dirty="0">
                <a:solidFill>
                  <a:schemeClr val="accent1">
                    <a:lumMod val="50000"/>
                  </a:schemeClr>
                </a:solidFill>
                <a:latin typeface="Tahoma" panose="020B0604030504040204" pitchFamily="34" charset="0"/>
                <a:ea typeface="Tahoma" panose="020B0604030504040204" pitchFamily="34" charset="0"/>
                <a:cs typeface="Tahoma" panose="020B0604030504040204" pitchFamily="34" charset="0"/>
              </a:rPr>
              <a:t>: An amino acid is added to the growing polypeptide chain through a </a:t>
            </a:r>
            <a:r>
              <a:rPr lang="en-US" sz="1200" b="1" dirty="0">
                <a:solidFill>
                  <a:schemeClr val="accent1">
                    <a:lumMod val="50000"/>
                  </a:schemeClr>
                </a:solidFill>
                <a:latin typeface="Tahoma" panose="020B0604030504040204" pitchFamily="34" charset="0"/>
                <a:ea typeface="Tahoma" panose="020B0604030504040204" pitchFamily="34" charset="0"/>
                <a:cs typeface="Tahoma" panose="020B0604030504040204" pitchFamily="34" charset="0"/>
              </a:rPr>
              <a:t>condensation reaction</a:t>
            </a:r>
            <a:r>
              <a:rPr lang="en-US" sz="1200" dirty="0">
                <a:solidFill>
                  <a:schemeClr val="accent1">
                    <a:lumMod val="50000"/>
                  </a:schemeClr>
                </a:solidFill>
                <a:latin typeface="Tahoma" panose="020B0604030504040204" pitchFamily="34" charset="0"/>
                <a:ea typeface="Tahoma" panose="020B0604030504040204" pitchFamily="34" charset="0"/>
                <a:cs typeface="Tahoma" panose="020B0604030504040204" pitchFamily="34" charset="0"/>
              </a:rPr>
              <a:t>, which releases a </a:t>
            </a:r>
            <a:r>
              <a:rPr lang="en-US" sz="1200" b="1" dirty="0">
                <a:solidFill>
                  <a:schemeClr val="accent1">
                    <a:lumMod val="50000"/>
                  </a:schemeClr>
                </a:solidFill>
                <a:latin typeface="Tahoma" panose="020B0604030504040204" pitchFamily="34" charset="0"/>
                <a:ea typeface="Tahoma" panose="020B0604030504040204" pitchFamily="34" charset="0"/>
                <a:cs typeface="Tahoma" panose="020B0604030504040204" pitchFamily="34" charset="0"/>
              </a:rPr>
              <a:t>water molecule</a:t>
            </a:r>
            <a:r>
              <a:rPr lang="en-US" sz="1200" dirty="0">
                <a:solidFill>
                  <a:schemeClr val="accent1">
                    <a:lumMod val="50000"/>
                  </a:schemeClr>
                </a:solidFill>
                <a:latin typeface="Tahoma" panose="020B0604030504040204" pitchFamily="34" charset="0"/>
                <a:ea typeface="Tahoma" panose="020B0604030504040204" pitchFamily="34" charset="0"/>
                <a:cs typeface="Tahoma" panose="020B0604030504040204" pitchFamily="34" charset="0"/>
              </a:rPr>
              <a:t>.</a:t>
            </a:r>
          </a:p>
          <a:p>
            <a:pPr algn="just">
              <a:buFont typeface="Arial" panose="020B0604020202020204" pitchFamily="34" charset="0"/>
              <a:buChar char="•"/>
            </a:pPr>
            <a:r>
              <a:rPr lang="en-US" sz="1200" b="1" dirty="0">
                <a:solidFill>
                  <a:schemeClr val="accent1">
                    <a:lumMod val="50000"/>
                  </a:schemeClr>
                </a:solidFill>
                <a:latin typeface="Tahoma" panose="020B0604030504040204" pitchFamily="34" charset="0"/>
                <a:ea typeface="Tahoma" panose="020B0604030504040204" pitchFamily="34" charset="0"/>
                <a:cs typeface="Tahoma" panose="020B0604030504040204" pitchFamily="34" charset="0"/>
              </a:rPr>
              <a:t>Part (b)</a:t>
            </a:r>
            <a:r>
              <a:rPr lang="en-US" sz="1200" dirty="0">
                <a:solidFill>
                  <a:schemeClr val="accent1">
                    <a:lumMod val="50000"/>
                  </a:schemeClr>
                </a:solidFill>
                <a:latin typeface="Tahoma" panose="020B0604030504040204" pitchFamily="34" charset="0"/>
                <a:ea typeface="Tahoma" panose="020B0604030504040204" pitchFamily="34" charset="0"/>
                <a:cs typeface="Tahoma" panose="020B0604030504040204" pitchFamily="34" charset="0"/>
              </a:rPr>
              <a:t>: The first amino acid, usually </a:t>
            </a:r>
            <a:r>
              <a:rPr lang="en-US" sz="1200" b="1" dirty="0">
                <a:solidFill>
                  <a:schemeClr val="accent1">
                    <a:lumMod val="50000"/>
                  </a:schemeClr>
                </a:solidFill>
                <a:latin typeface="Tahoma" panose="020B0604030504040204" pitchFamily="34" charset="0"/>
                <a:ea typeface="Tahoma" panose="020B0604030504040204" pitchFamily="34" charset="0"/>
                <a:cs typeface="Tahoma" panose="020B0604030504040204" pitchFamily="34" charset="0"/>
              </a:rPr>
              <a:t>methionine</a:t>
            </a:r>
            <a:r>
              <a:rPr lang="en-US" sz="1200" dirty="0">
                <a:solidFill>
                  <a:schemeClr val="accent1">
                    <a:lumMod val="50000"/>
                  </a:schemeClr>
                </a:solidFill>
                <a:latin typeface="Tahoma" panose="020B0604030504040204" pitchFamily="34" charset="0"/>
                <a:ea typeface="Tahoma" panose="020B0604030504040204" pitchFamily="34" charset="0"/>
                <a:cs typeface="Tahoma" panose="020B0604030504040204" pitchFamily="34" charset="0"/>
              </a:rPr>
              <a:t>, is at the </a:t>
            </a:r>
            <a:r>
              <a:rPr lang="en-US" sz="1200" b="1" dirty="0">
                <a:solidFill>
                  <a:schemeClr val="accent1">
                    <a:lumMod val="50000"/>
                  </a:schemeClr>
                </a:solidFill>
                <a:latin typeface="Tahoma" panose="020B0604030504040204" pitchFamily="34" charset="0"/>
                <a:ea typeface="Tahoma" panose="020B0604030504040204" pitchFamily="34" charset="0"/>
                <a:cs typeface="Tahoma" panose="020B0604030504040204" pitchFamily="34" charset="0"/>
              </a:rPr>
              <a:t>amino (N)</a:t>
            </a:r>
            <a:r>
              <a:rPr lang="en-US" sz="1200" dirty="0">
                <a:solidFill>
                  <a:schemeClr val="accent1">
                    <a:lumMod val="50000"/>
                  </a:schemeClr>
                </a:solidFill>
                <a:latin typeface="Tahoma" panose="020B0604030504040204" pitchFamily="34" charset="0"/>
                <a:ea typeface="Tahoma" panose="020B0604030504040204" pitchFamily="34" charset="0"/>
                <a:cs typeface="Tahoma" panose="020B0604030504040204" pitchFamily="34" charset="0"/>
              </a:rPr>
              <a:t> terminus, and the last amino acid is at the </a:t>
            </a:r>
            <a:r>
              <a:rPr lang="en-US" sz="1200" b="1" dirty="0">
                <a:solidFill>
                  <a:schemeClr val="accent1">
                    <a:lumMod val="50000"/>
                  </a:schemeClr>
                </a:solidFill>
                <a:latin typeface="Tahoma" panose="020B0604030504040204" pitchFamily="34" charset="0"/>
                <a:ea typeface="Tahoma" panose="020B0604030504040204" pitchFamily="34" charset="0"/>
                <a:cs typeface="Tahoma" panose="020B0604030504040204" pitchFamily="34" charset="0"/>
              </a:rPr>
              <a:t>carboxyl (C)</a:t>
            </a:r>
            <a:r>
              <a:rPr lang="en-US" sz="1200" dirty="0">
                <a:solidFill>
                  <a:schemeClr val="accent1">
                    <a:lumMod val="50000"/>
                  </a:schemeClr>
                </a:solidFill>
                <a:latin typeface="Tahoma" panose="020B0604030504040204" pitchFamily="34" charset="0"/>
                <a:ea typeface="Tahoma" panose="020B0604030504040204" pitchFamily="34" charset="0"/>
                <a:cs typeface="Tahoma" panose="020B0604030504040204" pitchFamily="34" charset="0"/>
              </a:rPr>
              <a:t> terminus.</a:t>
            </a:r>
          </a:p>
          <a:p>
            <a:pPr algn="just">
              <a:buFont typeface="Arial" panose="020B0604020202020204" pitchFamily="34" charset="0"/>
              <a:buChar char="•"/>
            </a:pPr>
            <a:r>
              <a:rPr lang="en-US" sz="1200" dirty="0">
                <a:solidFill>
                  <a:schemeClr val="accent1">
                    <a:lumMod val="50000"/>
                  </a:schemeClr>
                </a:solidFill>
                <a:latin typeface="Tahoma" panose="020B0604030504040204" pitchFamily="34" charset="0"/>
                <a:ea typeface="Tahoma" panose="020B0604030504040204" pitchFamily="34" charset="0"/>
                <a:cs typeface="Tahoma" panose="020B0604030504040204" pitchFamily="34" charset="0"/>
              </a:rPr>
              <a:t>This directionality from the </a:t>
            </a:r>
            <a:r>
              <a:rPr lang="en-US" sz="1200" b="1" dirty="0">
                <a:solidFill>
                  <a:schemeClr val="accent1">
                    <a:lumMod val="50000"/>
                  </a:schemeClr>
                </a:solidFill>
                <a:latin typeface="Tahoma" panose="020B0604030504040204" pitchFamily="34" charset="0"/>
                <a:ea typeface="Tahoma" panose="020B0604030504040204" pitchFamily="34" charset="0"/>
                <a:cs typeface="Tahoma" panose="020B0604030504040204" pitchFamily="34" charset="0"/>
              </a:rPr>
              <a:t>N terminus</a:t>
            </a:r>
            <a:r>
              <a:rPr lang="en-US" sz="1200" dirty="0">
                <a:solidFill>
                  <a:schemeClr val="accent1">
                    <a:lumMod val="50000"/>
                  </a:schemeClr>
                </a:solidFill>
                <a:latin typeface="Tahoma" panose="020B0604030504040204" pitchFamily="34" charset="0"/>
                <a:ea typeface="Tahoma" panose="020B0604030504040204" pitchFamily="34" charset="0"/>
                <a:cs typeface="Tahoma" panose="020B0604030504040204" pitchFamily="34" charset="0"/>
              </a:rPr>
              <a:t> to the </a:t>
            </a:r>
            <a:r>
              <a:rPr lang="en-US" sz="1200" b="1" dirty="0">
                <a:solidFill>
                  <a:schemeClr val="accent1">
                    <a:lumMod val="50000"/>
                  </a:schemeClr>
                </a:solidFill>
                <a:latin typeface="Tahoma" panose="020B0604030504040204" pitchFamily="34" charset="0"/>
                <a:ea typeface="Tahoma" panose="020B0604030504040204" pitchFamily="34" charset="0"/>
                <a:cs typeface="Tahoma" panose="020B0604030504040204" pitchFamily="34" charset="0"/>
              </a:rPr>
              <a:t>C terminus</a:t>
            </a:r>
            <a:r>
              <a:rPr lang="en-US" sz="1200" dirty="0">
                <a:solidFill>
                  <a:schemeClr val="accent1">
                    <a:lumMod val="50000"/>
                  </a:schemeClr>
                </a:solidFill>
                <a:latin typeface="Tahoma" panose="020B0604030504040204" pitchFamily="34" charset="0"/>
                <a:ea typeface="Tahoma" panose="020B0604030504040204" pitchFamily="34" charset="0"/>
                <a:cs typeface="Tahoma" panose="020B0604030504040204" pitchFamily="34" charset="0"/>
              </a:rPr>
              <a:t> matches the </a:t>
            </a:r>
            <a:r>
              <a:rPr lang="en-US" sz="1200" b="1" dirty="0">
                <a:solidFill>
                  <a:schemeClr val="accent1">
                    <a:lumMod val="50000"/>
                  </a:schemeClr>
                </a:solidFill>
                <a:latin typeface="Tahoma" panose="020B0604030504040204" pitchFamily="34" charset="0"/>
                <a:ea typeface="Tahoma" panose="020B0604030504040204" pitchFamily="34" charset="0"/>
                <a:cs typeface="Tahoma" panose="020B0604030504040204" pitchFamily="34" charset="0"/>
              </a:rPr>
              <a:t>5' to 3' orientation</a:t>
            </a:r>
            <a:r>
              <a:rPr lang="en-US" sz="1200" dirty="0">
                <a:solidFill>
                  <a:schemeClr val="accent1">
                    <a:lumMod val="50000"/>
                  </a:schemeClr>
                </a:solidFill>
                <a:latin typeface="Tahoma" panose="020B0604030504040204" pitchFamily="34" charset="0"/>
                <a:ea typeface="Tahoma" panose="020B0604030504040204" pitchFamily="34" charset="0"/>
                <a:cs typeface="Tahoma" panose="020B0604030504040204" pitchFamily="34" charset="0"/>
              </a:rPr>
              <a:t> of codons in the mRNA.</a:t>
            </a:r>
          </a:p>
        </p:txBody>
      </p:sp>
    </p:spTree>
    <p:extLst>
      <p:ext uri="{BB962C8B-B14F-4D97-AF65-F5344CB8AC3E}">
        <p14:creationId xmlns:p14="http://schemas.microsoft.com/office/powerpoint/2010/main" val="64338928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6DAE721-77BD-F671-6AF2-514091341F54}"/>
              </a:ext>
            </a:extLst>
          </p:cNvPr>
          <p:cNvSpPr txBox="1"/>
          <p:nvPr/>
        </p:nvSpPr>
        <p:spPr>
          <a:xfrm>
            <a:off x="222161" y="128171"/>
            <a:ext cx="8680360" cy="1754326"/>
          </a:xfrm>
          <a:prstGeom prst="rect">
            <a:avLst/>
          </a:prstGeom>
          <a:solidFill>
            <a:schemeClr val="bg2">
              <a:lumMod val="20000"/>
              <a:lumOff val="80000"/>
            </a:schemeClr>
          </a:solidFill>
        </p:spPr>
        <p:txBody>
          <a:bodyPr wrap="square">
            <a:spAutoFit/>
          </a:bodyPr>
          <a:lstStyle/>
          <a:p>
            <a:pPr algn="just"/>
            <a:r>
              <a:rPr lang="en-US" sz="1200" b="1" dirty="0">
                <a:solidFill>
                  <a:schemeClr val="accent1">
                    <a:lumMod val="50000"/>
                  </a:schemeClr>
                </a:solidFill>
                <a:latin typeface="Tahoma" panose="020B0604030504040204" pitchFamily="34" charset="0"/>
                <a:ea typeface="Tahoma" panose="020B0604030504040204" pitchFamily="34" charset="0"/>
                <a:cs typeface="Tahoma" panose="020B0604030504040204" pitchFamily="34" charset="0"/>
              </a:rPr>
              <a:t>Bacterial Translation and Coupling</a:t>
            </a:r>
          </a:p>
          <a:p>
            <a:pPr algn="just"/>
            <a:endParaRPr lang="en-US" sz="1200" dirty="0">
              <a:solidFill>
                <a:schemeClr val="accent1">
                  <a:lumMod val="50000"/>
                </a:schemeClr>
              </a:solidFill>
              <a:latin typeface="Tahoma" panose="020B0604030504040204" pitchFamily="34" charset="0"/>
              <a:ea typeface="Tahoma" panose="020B0604030504040204" pitchFamily="34" charset="0"/>
              <a:cs typeface="Tahoma" panose="020B0604030504040204" pitchFamily="34" charset="0"/>
            </a:endParaRPr>
          </a:p>
          <a:p>
            <a:pPr algn="just">
              <a:buFont typeface="Arial" panose="020B0604020202020204" pitchFamily="34" charset="0"/>
              <a:buChar char="•"/>
            </a:pPr>
            <a:r>
              <a:rPr lang="en-US" sz="1200" b="1" dirty="0">
                <a:solidFill>
                  <a:schemeClr val="accent1">
                    <a:lumMod val="50000"/>
                  </a:schemeClr>
                </a:solidFill>
                <a:latin typeface="Tahoma" panose="020B0604030504040204" pitchFamily="34" charset="0"/>
                <a:ea typeface="Tahoma" panose="020B0604030504040204" pitchFamily="34" charset="0"/>
                <a:cs typeface="Tahoma" panose="020B0604030504040204" pitchFamily="34" charset="0"/>
              </a:rPr>
              <a:t>Simultaneous Processes</a:t>
            </a:r>
            <a:r>
              <a:rPr lang="en-US" sz="1200" dirty="0">
                <a:solidFill>
                  <a:schemeClr val="accent1">
                    <a:lumMod val="50000"/>
                  </a:schemeClr>
                </a:solidFill>
                <a:latin typeface="Tahoma" panose="020B0604030504040204" pitchFamily="34" charset="0"/>
                <a:ea typeface="Tahoma" panose="020B0604030504040204" pitchFamily="34" charset="0"/>
                <a:cs typeface="Tahoma" panose="020B0604030504040204" pitchFamily="34" charset="0"/>
              </a:rPr>
              <a:t>: In bacteria, translation can start before transcription is finished.</a:t>
            </a:r>
          </a:p>
          <a:p>
            <a:pPr algn="just">
              <a:buFont typeface="Arial" panose="020B0604020202020204" pitchFamily="34" charset="0"/>
              <a:buChar char="•"/>
            </a:pPr>
            <a:r>
              <a:rPr lang="en-US" sz="1200" b="1" dirty="0">
                <a:solidFill>
                  <a:schemeClr val="accent1">
                    <a:lumMod val="50000"/>
                  </a:schemeClr>
                </a:solidFill>
                <a:latin typeface="Tahoma" panose="020B0604030504040204" pitchFamily="34" charset="0"/>
                <a:ea typeface="Tahoma" panose="020B0604030504040204" pitchFamily="34" charset="0"/>
                <a:cs typeface="Tahoma" panose="020B0604030504040204" pitchFamily="34" charset="0"/>
              </a:rPr>
              <a:t>Ribosome Attachment</a:t>
            </a:r>
            <a:r>
              <a:rPr lang="en-US" sz="1200" dirty="0">
                <a:solidFill>
                  <a:schemeClr val="accent1">
                    <a:lumMod val="50000"/>
                  </a:schemeClr>
                </a:solidFill>
                <a:latin typeface="Tahoma" panose="020B0604030504040204" pitchFamily="34" charset="0"/>
                <a:ea typeface="Tahoma" panose="020B0604030504040204" pitchFamily="34" charset="0"/>
                <a:cs typeface="Tahoma" panose="020B0604030504040204" pitchFamily="34" charset="0"/>
              </a:rPr>
              <a:t>: Ribosomes attach to the </a:t>
            </a:r>
            <a:r>
              <a:rPr lang="en-US" sz="1200" b="1" dirty="0">
                <a:solidFill>
                  <a:schemeClr val="accent1">
                    <a:lumMod val="50000"/>
                  </a:schemeClr>
                </a:solidFill>
                <a:latin typeface="Tahoma" panose="020B0604030504040204" pitchFamily="34" charset="0"/>
                <a:ea typeface="Tahoma" panose="020B0604030504040204" pitchFamily="34" charset="0"/>
                <a:cs typeface="Tahoma" panose="020B0604030504040204" pitchFamily="34" charset="0"/>
              </a:rPr>
              <a:t>5' end</a:t>
            </a:r>
            <a:r>
              <a:rPr lang="en-US" sz="1200" dirty="0">
                <a:solidFill>
                  <a:schemeClr val="accent1">
                    <a:lumMod val="50000"/>
                  </a:schemeClr>
                </a:solidFill>
                <a:latin typeface="Tahoma" panose="020B0604030504040204" pitchFamily="34" charset="0"/>
                <a:ea typeface="Tahoma" panose="020B0604030504040204" pitchFamily="34" charset="0"/>
                <a:cs typeface="Tahoma" panose="020B0604030504040204" pitchFamily="34" charset="0"/>
              </a:rPr>
              <a:t> of the mRNA as soon as it's long enough, translating it into protein while RNA polymerase continues transcribing the gene.</a:t>
            </a:r>
          </a:p>
          <a:p>
            <a:pPr algn="just"/>
            <a:r>
              <a:rPr lang="en-US" sz="1200" dirty="0">
                <a:solidFill>
                  <a:schemeClr val="accent1">
                    <a:lumMod val="50000"/>
                  </a:schemeClr>
                </a:solidFill>
                <a:latin typeface="Tahoma" panose="020B0604030504040204" pitchFamily="34" charset="0"/>
                <a:ea typeface="Tahoma" panose="020B0604030504040204" pitchFamily="34" charset="0"/>
                <a:cs typeface="Tahoma" panose="020B0604030504040204" pitchFamily="34" charset="0"/>
              </a:rPr>
              <a:t>This simultaneous process is known as </a:t>
            </a:r>
            <a:r>
              <a:rPr lang="en-US" sz="1200" b="1" dirty="0">
                <a:solidFill>
                  <a:schemeClr val="accent1">
                    <a:lumMod val="50000"/>
                  </a:schemeClr>
                </a:solidFill>
                <a:latin typeface="Tahoma" panose="020B0604030504040204" pitchFamily="34" charset="0"/>
                <a:ea typeface="Tahoma" panose="020B0604030504040204" pitchFamily="34" charset="0"/>
                <a:cs typeface="Tahoma" panose="020B0604030504040204" pitchFamily="34" charset="0"/>
              </a:rPr>
              <a:t>coupling</a:t>
            </a:r>
            <a:r>
              <a:rPr lang="en-US" sz="1200" dirty="0">
                <a:solidFill>
                  <a:schemeClr val="accent1">
                    <a:lumMod val="50000"/>
                  </a:schemeClr>
                </a:solidFill>
                <a:latin typeface="Tahoma" panose="020B0604030504040204" pitchFamily="34" charset="0"/>
                <a:ea typeface="Tahoma" panose="020B0604030504040204" pitchFamily="34" charset="0"/>
                <a:cs typeface="Tahoma" panose="020B0604030504040204" pitchFamily="34" charset="0"/>
              </a:rPr>
              <a:t>.</a:t>
            </a:r>
          </a:p>
          <a:p>
            <a:pPr algn="just">
              <a:buFont typeface="Arial" panose="020B0604020202020204" pitchFamily="34" charset="0"/>
              <a:buChar char="•"/>
            </a:pPr>
            <a:r>
              <a:rPr lang="en-US" sz="1200" b="1" dirty="0">
                <a:solidFill>
                  <a:schemeClr val="accent1">
                    <a:lumMod val="50000"/>
                  </a:schemeClr>
                </a:solidFill>
                <a:latin typeface="Tahoma" panose="020B0604030504040204" pitchFamily="34" charset="0"/>
                <a:ea typeface="Tahoma" panose="020B0604030504040204" pitchFamily="34" charset="0"/>
                <a:cs typeface="Tahoma" panose="020B0604030504040204" pitchFamily="34" charset="0"/>
              </a:rPr>
              <a:t>Historical Observation</a:t>
            </a:r>
            <a:r>
              <a:rPr lang="en-US" sz="1200" dirty="0">
                <a:solidFill>
                  <a:schemeClr val="accent1">
                    <a:lumMod val="50000"/>
                  </a:schemeClr>
                </a:solidFill>
                <a:latin typeface="Tahoma" panose="020B0604030504040204" pitchFamily="34" charset="0"/>
                <a:ea typeface="Tahoma" panose="020B0604030504040204" pitchFamily="34" charset="0"/>
                <a:cs typeface="Tahoma" panose="020B0604030504040204" pitchFamily="34" charset="0"/>
              </a:rPr>
              <a:t>: Coupling was first observed in </a:t>
            </a:r>
            <a:r>
              <a:rPr lang="en-US" sz="1200" b="1" dirty="0">
                <a:solidFill>
                  <a:schemeClr val="accent1">
                    <a:lumMod val="50000"/>
                  </a:schemeClr>
                </a:solidFill>
                <a:latin typeface="Tahoma" panose="020B0604030504040204" pitchFamily="34" charset="0"/>
                <a:ea typeface="Tahoma" panose="020B0604030504040204" pitchFamily="34" charset="0"/>
                <a:cs typeface="Tahoma" panose="020B0604030504040204" pitchFamily="34" charset="0"/>
              </a:rPr>
              <a:t>1967</a:t>
            </a:r>
            <a:r>
              <a:rPr lang="en-US" sz="1200" dirty="0">
                <a:solidFill>
                  <a:schemeClr val="accent1">
                    <a:lumMod val="50000"/>
                  </a:schemeClr>
                </a:solidFill>
                <a:latin typeface="Tahoma" panose="020B0604030504040204" pitchFamily="34" charset="0"/>
                <a:ea typeface="Tahoma" panose="020B0604030504040204" pitchFamily="34" charset="0"/>
                <a:cs typeface="Tahoma" panose="020B0604030504040204" pitchFamily="34" charset="0"/>
              </a:rPr>
              <a:t> by Oscar Miller Jr. and his team using electron microscopy.</a:t>
            </a:r>
          </a:p>
          <a:p>
            <a:pPr algn="just">
              <a:buFont typeface="Arial" panose="020B0604020202020204" pitchFamily="34" charset="0"/>
              <a:buChar char="•"/>
            </a:pPr>
            <a:r>
              <a:rPr lang="en-US" sz="1200" b="1" dirty="0">
                <a:solidFill>
                  <a:schemeClr val="accent1">
                    <a:lumMod val="50000"/>
                  </a:schemeClr>
                </a:solidFill>
                <a:latin typeface="Tahoma" panose="020B0604030504040204" pitchFamily="34" charset="0"/>
                <a:ea typeface="Tahoma" panose="020B0604030504040204" pitchFamily="34" charset="0"/>
                <a:cs typeface="Tahoma" panose="020B0604030504040204" pitchFamily="34" charset="0"/>
              </a:rPr>
              <a:t>Scientific Importance</a:t>
            </a:r>
            <a:r>
              <a:rPr lang="en-US" sz="1200" dirty="0">
                <a:solidFill>
                  <a:schemeClr val="accent1">
                    <a:lumMod val="50000"/>
                  </a:schemeClr>
                </a:solidFill>
                <a:latin typeface="Tahoma" panose="020B0604030504040204" pitchFamily="34" charset="0"/>
                <a:ea typeface="Tahoma" panose="020B0604030504040204" pitchFamily="34" charset="0"/>
                <a:cs typeface="Tahoma" panose="020B0604030504040204" pitchFamily="34" charset="0"/>
              </a:rPr>
              <a:t>: This technique has been crucial for visualizing gene expression and understanding transcription and translation.</a:t>
            </a:r>
          </a:p>
        </p:txBody>
      </p:sp>
      <p:pic>
        <p:nvPicPr>
          <p:cNvPr id="6" name="Picture 5">
            <a:extLst>
              <a:ext uri="{FF2B5EF4-FFF2-40B4-BE49-F238E27FC236}">
                <a16:creationId xmlns:a16="http://schemas.microsoft.com/office/drawing/2014/main" id="{545243F4-93FA-7A16-1BB6-367A55C9DF8A}"/>
              </a:ext>
            </a:extLst>
          </p:cNvPr>
          <p:cNvPicPr>
            <a:picLocks noChangeAspect="1"/>
          </p:cNvPicPr>
          <p:nvPr/>
        </p:nvPicPr>
        <p:blipFill>
          <a:blip r:embed="rId2"/>
          <a:stretch>
            <a:fillRect/>
          </a:stretch>
        </p:blipFill>
        <p:spPr>
          <a:xfrm>
            <a:off x="286555" y="2028250"/>
            <a:ext cx="3280892" cy="2883842"/>
          </a:xfrm>
          <a:prstGeom prst="rect">
            <a:avLst/>
          </a:prstGeom>
          <a:ln w="28575">
            <a:solidFill>
              <a:schemeClr val="tx1"/>
            </a:solidFill>
          </a:ln>
        </p:spPr>
      </p:pic>
      <p:sp>
        <p:nvSpPr>
          <p:cNvPr id="8" name="TextBox 7">
            <a:extLst>
              <a:ext uri="{FF2B5EF4-FFF2-40B4-BE49-F238E27FC236}">
                <a16:creationId xmlns:a16="http://schemas.microsoft.com/office/drawing/2014/main" id="{7902EFF8-2931-35C1-163A-77FE086D0A2E}"/>
              </a:ext>
            </a:extLst>
          </p:cNvPr>
          <p:cNvSpPr txBox="1"/>
          <p:nvPr/>
        </p:nvSpPr>
        <p:spPr>
          <a:xfrm>
            <a:off x="3796048" y="2357454"/>
            <a:ext cx="4778062" cy="2123658"/>
          </a:xfrm>
          <a:prstGeom prst="rect">
            <a:avLst/>
          </a:prstGeom>
          <a:noFill/>
        </p:spPr>
        <p:txBody>
          <a:bodyPr wrap="square">
            <a:spAutoFit/>
          </a:bodyPr>
          <a:lstStyle/>
          <a:p>
            <a:pPr algn="just"/>
            <a:r>
              <a:rPr lang="en-US" sz="1200" b="1" dirty="0">
                <a:solidFill>
                  <a:schemeClr val="accent1">
                    <a:lumMod val="50000"/>
                  </a:schemeClr>
                </a:solidFill>
                <a:latin typeface="Tahoma" panose="020B0604030504040204" pitchFamily="34" charset="0"/>
                <a:ea typeface="Tahoma" panose="020B0604030504040204" pitchFamily="34" charset="0"/>
                <a:cs typeface="Tahoma" panose="020B0604030504040204" pitchFamily="34" charset="0"/>
              </a:rPr>
              <a:t>Figure 13.21 </a:t>
            </a:r>
          </a:p>
          <a:p>
            <a:pPr algn="just"/>
            <a:r>
              <a:rPr lang="en-US" sz="1200" b="1" dirty="0">
                <a:solidFill>
                  <a:schemeClr val="accent1">
                    <a:lumMod val="50000"/>
                  </a:schemeClr>
                </a:solidFill>
                <a:latin typeface="Tahoma" panose="020B0604030504040204" pitchFamily="34" charset="0"/>
                <a:ea typeface="Tahoma" panose="020B0604030504040204" pitchFamily="34" charset="0"/>
                <a:cs typeface="Tahoma" panose="020B0604030504040204" pitchFamily="34" charset="0"/>
              </a:rPr>
              <a:t>Coupling of Transcription and Translation in Bacteria</a:t>
            </a:r>
          </a:p>
          <a:p>
            <a:pPr algn="just"/>
            <a:endParaRPr lang="en-US" sz="1200" dirty="0">
              <a:solidFill>
                <a:schemeClr val="accent1">
                  <a:lumMod val="50000"/>
                </a:schemeClr>
              </a:solidFill>
              <a:latin typeface="Tahoma" panose="020B0604030504040204" pitchFamily="34" charset="0"/>
              <a:ea typeface="Tahoma" panose="020B0604030504040204" pitchFamily="34" charset="0"/>
              <a:cs typeface="Tahoma" panose="020B0604030504040204" pitchFamily="34" charset="0"/>
            </a:endParaRPr>
          </a:p>
          <a:p>
            <a:pPr algn="just">
              <a:buFont typeface="Arial" panose="020B0604020202020204" pitchFamily="34" charset="0"/>
              <a:buChar char="•"/>
            </a:pPr>
            <a:r>
              <a:rPr lang="en-US" sz="1200" b="1" dirty="0">
                <a:solidFill>
                  <a:schemeClr val="accent1">
                    <a:lumMod val="50000"/>
                  </a:schemeClr>
                </a:solidFill>
                <a:latin typeface="Tahoma" panose="020B0604030504040204" pitchFamily="34" charset="0"/>
                <a:ea typeface="Tahoma" panose="020B0604030504040204" pitchFamily="34" charset="0"/>
                <a:cs typeface="Tahoma" panose="020B0604030504040204" pitchFamily="34" charset="0"/>
              </a:rPr>
              <a:t>Electron Micrograph</a:t>
            </a:r>
            <a:r>
              <a:rPr lang="en-US" sz="1200" dirty="0">
                <a:solidFill>
                  <a:schemeClr val="accent1">
                    <a:lumMod val="50000"/>
                  </a:schemeClr>
                </a:solidFill>
                <a:latin typeface="Tahoma" panose="020B0604030504040204" pitchFamily="34" charset="0"/>
                <a:ea typeface="Tahoma" panose="020B0604030504040204" pitchFamily="34" charset="0"/>
                <a:cs typeface="Tahoma" panose="020B0604030504040204" pitchFamily="34" charset="0"/>
              </a:rPr>
              <a:t>: The image shows DNA being transcribed by multiple RNA polymerases moving from left to right, resulting in longer RNA transcripts.</a:t>
            </a:r>
          </a:p>
          <a:p>
            <a:pPr algn="just">
              <a:buFont typeface="Arial" panose="020B0604020202020204" pitchFamily="34" charset="0"/>
              <a:buChar char="•"/>
            </a:pPr>
            <a:r>
              <a:rPr lang="en-US" sz="1200" b="1" dirty="0">
                <a:solidFill>
                  <a:schemeClr val="accent1">
                    <a:lumMod val="50000"/>
                  </a:schemeClr>
                </a:solidFill>
                <a:latin typeface="Tahoma" panose="020B0604030504040204" pitchFamily="34" charset="0"/>
                <a:ea typeface="Tahoma" panose="020B0604030504040204" pitchFamily="34" charset="0"/>
                <a:cs typeface="Tahoma" panose="020B0604030504040204" pitchFamily="34" charset="0"/>
              </a:rPr>
              <a:t>Early Translation</a:t>
            </a:r>
            <a:r>
              <a:rPr lang="en-US" sz="1200" dirty="0">
                <a:solidFill>
                  <a:schemeClr val="accent1">
                    <a:lumMod val="50000"/>
                  </a:schemeClr>
                </a:solidFill>
                <a:latin typeface="Tahoma" panose="020B0604030504040204" pitchFamily="34" charset="0"/>
                <a:ea typeface="Tahoma" panose="020B0604030504040204" pitchFamily="34" charset="0"/>
                <a:cs typeface="Tahoma" panose="020B0604030504040204" pitchFamily="34" charset="0"/>
              </a:rPr>
              <a:t>: Ribosomes attach to the mRNA and begin translation even before transcription is complete.</a:t>
            </a:r>
          </a:p>
          <a:p>
            <a:pPr algn="just">
              <a:buFont typeface="Arial" panose="020B0604020202020204" pitchFamily="34" charset="0"/>
              <a:buChar char="•"/>
            </a:pPr>
            <a:r>
              <a:rPr lang="en-US" sz="1200" b="1" dirty="0">
                <a:solidFill>
                  <a:schemeClr val="accent1">
                    <a:lumMod val="50000"/>
                  </a:schemeClr>
                </a:solidFill>
                <a:latin typeface="Tahoma" panose="020B0604030504040204" pitchFamily="34" charset="0"/>
                <a:ea typeface="Tahoma" panose="020B0604030504040204" pitchFamily="34" charset="0"/>
                <a:cs typeface="Tahoma" panose="020B0604030504040204" pitchFamily="34" charset="0"/>
              </a:rPr>
              <a:t>Polyribosomes</a:t>
            </a:r>
            <a:r>
              <a:rPr lang="en-US" sz="1200" dirty="0">
                <a:solidFill>
                  <a:schemeClr val="accent1">
                    <a:lumMod val="50000"/>
                  </a:schemeClr>
                </a:solidFill>
                <a:latin typeface="Tahoma" panose="020B0604030504040204" pitchFamily="34" charset="0"/>
                <a:ea typeface="Tahoma" panose="020B0604030504040204" pitchFamily="34" charset="0"/>
                <a:cs typeface="Tahoma" panose="020B0604030504040204" pitchFamily="34" charset="0"/>
              </a:rPr>
              <a:t>: When several ribosomes are bound to the same mRNA, this formation is known as a </a:t>
            </a:r>
            <a:r>
              <a:rPr lang="en-US" sz="1200" b="1" dirty="0">
                <a:solidFill>
                  <a:schemeClr val="accent1">
                    <a:lumMod val="50000"/>
                  </a:schemeClr>
                </a:solidFill>
                <a:latin typeface="Tahoma" panose="020B0604030504040204" pitchFamily="34" charset="0"/>
                <a:ea typeface="Tahoma" panose="020B0604030504040204" pitchFamily="34" charset="0"/>
                <a:cs typeface="Tahoma" panose="020B0604030504040204" pitchFamily="34" charset="0"/>
              </a:rPr>
              <a:t>polyribosome</a:t>
            </a:r>
            <a:r>
              <a:rPr lang="en-US" sz="1200" dirty="0">
                <a:solidFill>
                  <a:schemeClr val="accent1">
                    <a:lumMod val="50000"/>
                  </a:schemeClr>
                </a:solidFill>
                <a:latin typeface="Tahoma" panose="020B0604030504040204" pitchFamily="34" charset="0"/>
                <a:ea typeface="Tahoma" panose="020B0604030504040204" pitchFamily="34" charset="0"/>
                <a:cs typeface="Tahoma" panose="020B0604030504040204" pitchFamily="34" charset="0"/>
              </a:rPr>
              <a:t> or </a:t>
            </a:r>
            <a:r>
              <a:rPr lang="en-US" sz="1200" b="1" dirty="0">
                <a:solidFill>
                  <a:schemeClr val="accent1">
                    <a:lumMod val="50000"/>
                  </a:schemeClr>
                </a:solidFill>
                <a:latin typeface="Tahoma" panose="020B0604030504040204" pitchFamily="34" charset="0"/>
                <a:ea typeface="Tahoma" panose="020B0604030504040204" pitchFamily="34" charset="0"/>
                <a:cs typeface="Tahoma" panose="020B0604030504040204" pitchFamily="34" charset="0"/>
              </a:rPr>
              <a:t>polysome</a:t>
            </a:r>
            <a:r>
              <a:rPr lang="en-US" sz="1200" dirty="0">
                <a:solidFill>
                  <a:schemeClr val="accent1">
                    <a:lumMod val="50000"/>
                  </a:schemeClr>
                </a:solidFill>
                <a:latin typeface="Tahoma" panose="020B0604030504040204" pitchFamily="34" charset="0"/>
                <a:ea typeface="Tahoma" panose="020B0604030504040204" pitchFamily="34" charset="0"/>
                <a:cs typeface="Tahoma" panose="020B0604030504040204" pitchFamily="34" charset="0"/>
              </a:rPr>
              <a:t>. The image reveals multiple polyribosomes.</a:t>
            </a:r>
          </a:p>
        </p:txBody>
      </p:sp>
    </p:spTree>
    <p:extLst>
      <p:ext uri="{BB962C8B-B14F-4D97-AF65-F5344CB8AC3E}">
        <p14:creationId xmlns:p14="http://schemas.microsoft.com/office/powerpoint/2010/main" val="11360243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56">
          <a:extLst>
            <a:ext uri="{FF2B5EF4-FFF2-40B4-BE49-F238E27FC236}">
              <a16:creationId xmlns:a16="http://schemas.microsoft.com/office/drawing/2014/main" id="{44EB2CCD-2EFA-BE75-24E0-91A1CDE22FCB}"/>
            </a:ext>
          </a:extLst>
        </p:cNvPr>
        <p:cNvGrpSpPr/>
        <p:nvPr/>
      </p:nvGrpSpPr>
      <p:grpSpPr>
        <a:xfrm>
          <a:off x="0" y="0"/>
          <a:ext cx="0" cy="0"/>
          <a:chOff x="0" y="0"/>
          <a:chExt cx="0" cy="0"/>
        </a:xfrm>
      </p:grpSpPr>
      <p:sp>
        <p:nvSpPr>
          <p:cNvPr id="1058" name="Google Shape;1058;p62">
            <a:extLst>
              <a:ext uri="{FF2B5EF4-FFF2-40B4-BE49-F238E27FC236}">
                <a16:creationId xmlns:a16="http://schemas.microsoft.com/office/drawing/2014/main" id="{410FF952-2AC7-21C6-9652-D5C4B9B30197}"/>
              </a:ext>
            </a:extLst>
          </p:cNvPr>
          <p:cNvSpPr txBox="1">
            <a:spLocks noGrp="1"/>
          </p:cNvSpPr>
          <p:nvPr>
            <p:ph type="subTitle" idx="4294967295"/>
          </p:nvPr>
        </p:nvSpPr>
        <p:spPr>
          <a:xfrm>
            <a:off x="1021760" y="414719"/>
            <a:ext cx="6431226" cy="1407612"/>
          </a:xfrm>
          <a:prstGeom prst="rect">
            <a:avLst/>
          </a:prstGeom>
          <a:solidFill>
            <a:schemeClr val="bg2">
              <a:lumMod val="20000"/>
              <a:lumOff val="80000"/>
            </a:schemeClr>
          </a:solidFill>
        </p:spPr>
        <p:txBody>
          <a:bodyPr spcFirstLastPara="1" wrap="square" lIns="91425" tIns="91425" rIns="91425" bIns="91425" anchor="t" anchorCtr="0">
            <a:noAutofit/>
          </a:bodyPr>
          <a:lstStyle/>
          <a:p>
            <a:pPr marL="285750" indent="-285750"/>
            <a:r>
              <a:rPr lang="en-US" sz="2000" dirty="0"/>
              <a:t>Alkaptonuria is marked by black urine and bluish-black skin/cartilage discoloration.</a:t>
            </a:r>
          </a:p>
        </p:txBody>
      </p:sp>
      <p:pic>
        <p:nvPicPr>
          <p:cNvPr id="4100" name="Picture 4">
            <a:extLst>
              <a:ext uri="{FF2B5EF4-FFF2-40B4-BE49-F238E27FC236}">
                <a16:creationId xmlns:a16="http://schemas.microsoft.com/office/drawing/2014/main" id="{55C11428-528E-F5E9-957C-7C2511D55C2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4693"/>
          <a:stretch/>
        </p:blipFill>
        <p:spPr bwMode="auto">
          <a:xfrm>
            <a:off x="511408" y="2085789"/>
            <a:ext cx="7943661" cy="26429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634824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083D7A9-741F-DEC0-80A2-4F1FA3B0C355}"/>
              </a:ext>
            </a:extLst>
          </p:cNvPr>
          <p:cNvSpPr txBox="1"/>
          <p:nvPr/>
        </p:nvSpPr>
        <p:spPr>
          <a:xfrm>
            <a:off x="354168" y="371147"/>
            <a:ext cx="4739426" cy="4401205"/>
          </a:xfrm>
          <a:prstGeom prst="rect">
            <a:avLst/>
          </a:prstGeom>
          <a:noFill/>
        </p:spPr>
        <p:txBody>
          <a:bodyPr wrap="square">
            <a:spAutoFit/>
          </a:bodyPr>
          <a:lstStyle/>
          <a:p>
            <a:r>
              <a:rPr lang="en-US" b="1" dirty="0">
                <a:solidFill>
                  <a:schemeClr val="accent1">
                    <a:lumMod val="50000"/>
                  </a:schemeClr>
                </a:solidFill>
                <a:latin typeface="Tahoma" panose="020B0604030504040204" pitchFamily="34" charset="0"/>
                <a:ea typeface="Tahoma" panose="020B0604030504040204" pitchFamily="34" charset="0"/>
                <a:cs typeface="Tahoma" panose="020B0604030504040204" pitchFamily="34" charset="0"/>
              </a:rPr>
              <a:t>Amino Acid Sequences and Sorting Signals in Proteins</a:t>
            </a:r>
            <a:endParaRPr lang="en-US" dirty="0">
              <a:solidFill>
                <a:schemeClr val="accent1">
                  <a:lumMod val="50000"/>
                </a:schemeClr>
              </a:solidFill>
              <a:latin typeface="Tahoma" panose="020B0604030504040204" pitchFamily="34" charset="0"/>
              <a:ea typeface="Tahoma" panose="020B0604030504040204" pitchFamily="34" charset="0"/>
              <a:cs typeface="Tahoma" panose="020B0604030504040204" pitchFamily="34" charset="0"/>
            </a:endParaRPr>
          </a:p>
          <a:p>
            <a:pPr>
              <a:buFont typeface="Arial" panose="020B0604020202020204" pitchFamily="34" charset="0"/>
              <a:buChar char="•"/>
            </a:pPr>
            <a:r>
              <a:rPr lang="en-US" b="1" dirty="0">
                <a:solidFill>
                  <a:schemeClr val="accent1">
                    <a:lumMod val="50000"/>
                  </a:schemeClr>
                </a:solidFill>
                <a:latin typeface="Tahoma" panose="020B0604030504040204" pitchFamily="34" charset="0"/>
                <a:ea typeface="Tahoma" panose="020B0604030504040204" pitchFamily="34" charset="0"/>
                <a:cs typeface="Tahoma" panose="020B0604030504040204" pitchFamily="34" charset="0"/>
              </a:rPr>
              <a:t>Sorting Signals</a:t>
            </a:r>
            <a:r>
              <a:rPr lang="en-US" dirty="0">
                <a:solidFill>
                  <a:schemeClr val="accent1">
                    <a:lumMod val="50000"/>
                  </a:schemeClr>
                </a:solidFill>
                <a:latin typeface="Tahoma" panose="020B0604030504040204" pitchFamily="34" charset="0"/>
                <a:ea typeface="Tahoma" panose="020B0604030504040204" pitchFamily="34" charset="0"/>
                <a:cs typeface="Tahoma" panose="020B0604030504040204" pitchFamily="34" charset="0"/>
              </a:rPr>
              <a:t>: Proteins contain specific amino acid sequences that direct them to their proper cellular locations.</a:t>
            </a:r>
          </a:p>
          <a:p>
            <a:pPr>
              <a:buFont typeface="Arial" panose="020B0604020202020204" pitchFamily="34" charset="0"/>
              <a:buChar char="•"/>
            </a:pPr>
            <a:r>
              <a:rPr lang="en-US" b="1" dirty="0">
                <a:solidFill>
                  <a:schemeClr val="accent1">
                    <a:lumMod val="50000"/>
                  </a:schemeClr>
                </a:solidFill>
                <a:latin typeface="Tahoma" panose="020B0604030504040204" pitchFamily="34" charset="0"/>
                <a:ea typeface="Tahoma" panose="020B0604030504040204" pitchFamily="34" charset="0"/>
                <a:cs typeface="Tahoma" panose="020B0604030504040204" pitchFamily="34" charset="0"/>
              </a:rPr>
              <a:t>Bacterial Proteins</a:t>
            </a:r>
            <a:r>
              <a:rPr lang="en-US" dirty="0">
                <a:solidFill>
                  <a:schemeClr val="accent1">
                    <a:lumMod val="50000"/>
                  </a:schemeClr>
                </a:solidFill>
                <a:latin typeface="Tahoma" panose="020B0604030504040204" pitchFamily="34" charset="0"/>
                <a:ea typeface="Tahoma" panose="020B0604030504040204" pitchFamily="34" charset="0"/>
                <a:cs typeface="Tahoma" panose="020B0604030504040204" pitchFamily="34" charset="0"/>
              </a:rPr>
              <a:t>: Some proteins are tagged for secretion outside the cytoplasm.</a:t>
            </a:r>
          </a:p>
          <a:p>
            <a:pPr>
              <a:buFont typeface="Arial" panose="020B0604020202020204" pitchFamily="34" charset="0"/>
              <a:buChar char="•"/>
            </a:pPr>
            <a:r>
              <a:rPr lang="en-US" b="1" dirty="0">
                <a:solidFill>
                  <a:schemeClr val="accent1">
                    <a:lumMod val="50000"/>
                  </a:schemeClr>
                </a:solidFill>
                <a:latin typeface="Tahoma" panose="020B0604030504040204" pitchFamily="34" charset="0"/>
                <a:ea typeface="Tahoma" panose="020B0604030504040204" pitchFamily="34" charset="0"/>
                <a:cs typeface="Tahoma" panose="020B0604030504040204" pitchFamily="34" charset="0"/>
              </a:rPr>
              <a:t>Eukaryotic Proteins</a:t>
            </a:r>
            <a:r>
              <a:rPr lang="en-US" dirty="0">
                <a:solidFill>
                  <a:schemeClr val="accent1">
                    <a:lumMod val="50000"/>
                  </a:schemeClr>
                </a:solidFill>
                <a:latin typeface="Tahoma" panose="020B0604030504040204" pitchFamily="34" charset="0"/>
                <a:ea typeface="Tahoma" panose="020B0604030504040204" pitchFamily="34" charset="0"/>
                <a:cs typeface="Tahoma" panose="020B0604030504040204" pitchFamily="34" charset="0"/>
              </a:rPr>
              <a:t>: Sorting is complex due to organelles. For instance, ATP-synthase is in mitochondria, while actin is in the cytosol.</a:t>
            </a:r>
          </a:p>
          <a:p>
            <a:pPr>
              <a:buFont typeface="Arial" panose="020B0604020202020204" pitchFamily="34" charset="0"/>
              <a:buChar char="•"/>
            </a:pPr>
            <a:r>
              <a:rPr lang="en-US" b="1" dirty="0">
                <a:solidFill>
                  <a:schemeClr val="accent1">
                    <a:lumMod val="50000"/>
                  </a:schemeClr>
                </a:solidFill>
                <a:latin typeface="Tahoma" panose="020B0604030504040204" pitchFamily="34" charset="0"/>
                <a:ea typeface="Tahoma" panose="020B0604030504040204" pitchFamily="34" charset="0"/>
                <a:cs typeface="Tahoma" panose="020B0604030504040204" pitchFamily="34" charset="0"/>
              </a:rPr>
              <a:t>Sorting Mechanisms</a:t>
            </a:r>
            <a:r>
              <a:rPr lang="en-US" dirty="0">
                <a:solidFill>
                  <a:schemeClr val="accent1">
                    <a:lumMod val="50000"/>
                  </a:schemeClr>
                </a:solidFill>
                <a:latin typeface="Tahoma" panose="020B0604030504040204" pitchFamily="34" charset="0"/>
                <a:ea typeface="Tahoma" panose="020B0604030504040204" pitchFamily="34" charset="0"/>
                <a:cs typeface="Tahoma" panose="020B0604030504040204" pitchFamily="34" charset="0"/>
              </a:rPr>
              <a:t>:</a:t>
            </a:r>
          </a:p>
          <a:p>
            <a:pPr marL="742950" lvl="1" indent="-285750">
              <a:buFont typeface="Arial" panose="020B0604020202020204" pitchFamily="34" charset="0"/>
              <a:buChar char="•"/>
            </a:pPr>
            <a:r>
              <a:rPr lang="en-US" b="1" dirty="0">
                <a:solidFill>
                  <a:schemeClr val="accent1">
                    <a:lumMod val="50000"/>
                  </a:schemeClr>
                </a:solidFill>
                <a:latin typeface="Tahoma" panose="020B0604030504040204" pitchFamily="34" charset="0"/>
                <a:ea typeface="Tahoma" panose="020B0604030504040204" pitchFamily="34" charset="0"/>
                <a:cs typeface="Tahoma" panose="020B0604030504040204" pitchFamily="34" charset="0"/>
              </a:rPr>
              <a:t>Posttranslational Sorting</a:t>
            </a:r>
            <a:r>
              <a:rPr lang="en-US" dirty="0">
                <a:solidFill>
                  <a:schemeClr val="accent1">
                    <a:lumMod val="50000"/>
                  </a:schemeClr>
                </a:solidFill>
                <a:latin typeface="Tahoma" panose="020B0604030504040204" pitchFamily="34" charset="0"/>
                <a:ea typeface="Tahoma" panose="020B0604030504040204" pitchFamily="34" charset="0"/>
                <a:cs typeface="Tahoma" panose="020B0604030504040204" pitchFamily="34" charset="0"/>
              </a:rPr>
              <a:t>: Most proteins begin synthesis in the cytosol and are sorted afterward.</a:t>
            </a:r>
          </a:p>
          <a:p>
            <a:pPr marL="742950" lvl="1" indent="-285750">
              <a:buFont typeface="Arial" panose="020B0604020202020204" pitchFamily="34" charset="0"/>
              <a:buChar char="•"/>
            </a:pPr>
            <a:r>
              <a:rPr lang="en-US" b="1" dirty="0" err="1">
                <a:solidFill>
                  <a:schemeClr val="accent1">
                    <a:lumMod val="50000"/>
                  </a:schemeClr>
                </a:solidFill>
                <a:latin typeface="Tahoma" panose="020B0604030504040204" pitchFamily="34" charset="0"/>
                <a:ea typeface="Tahoma" panose="020B0604030504040204" pitchFamily="34" charset="0"/>
                <a:cs typeface="Tahoma" panose="020B0604030504040204" pitchFamily="34" charset="0"/>
              </a:rPr>
              <a:t>Cotranslational</a:t>
            </a:r>
            <a:r>
              <a:rPr lang="en-US" b="1" dirty="0">
                <a:solidFill>
                  <a:schemeClr val="accent1">
                    <a:lumMod val="50000"/>
                  </a:schemeClr>
                </a:solidFill>
                <a:latin typeface="Tahoma" panose="020B0604030504040204" pitchFamily="34" charset="0"/>
                <a:ea typeface="Tahoma" panose="020B0604030504040204" pitchFamily="34" charset="0"/>
                <a:cs typeface="Tahoma" panose="020B0604030504040204" pitchFamily="34" charset="0"/>
              </a:rPr>
              <a:t> Import</a:t>
            </a:r>
            <a:r>
              <a:rPr lang="en-US" dirty="0">
                <a:solidFill>
                  <a:schemeClr val="accent1">
                    <a:lumMod val="50000"/>
                  </a:schemeClr>
                </a:solidFill>
                <a:latin typeface="Tahoma" panose="020B0604030504040204" pitchFamily="34" charset="0"/>
                <a:ea typeface="Tahoma" panose="020B0604030504040204" pitchFamily="34" charset="0"/>
                <a:cs typeface="Tahoma" panose="020B0604030504040204" pitchFamily="34" charset="0"/>
              </a:rPr>
              <a:t>: Proteins destined for the endoplasmic reticulum (ER) have synthesis paused while the ribosome attaches to the ER.</a:t>
            </a:r>
          </a:p>
          <a:p>
            <a:pPr>
              <a:buFont typeface="Arial" panose="020B0604020202020204" pitchFamily="34" charset="0"/>
              <a:buChar char="•"/>
            </a:pPr>
            <a:r>
              <a:rPr lang="en-US" b="1" dirty="0">
                <a:solidFill>
                  <a:schemeClr val="accent1">
                    <a:lumMod val="50000"/>
                  </a:schemeClr>
                </a:solidFill>
                <a:latin typeface="Tahoma" panose="020B0604030504040204" pitchFamily="34" charset="0"/>
                <a:ea typeface="Tahoma" panose="020B0604030504040204" pitchFamily="34" charset="0"/>
                <a:cs typeface="Tahoma" panose="020B0604030504040204" pitchFamily="34" charset="0"/>
              </a:rPr>
              <a:t>Function of Sorting Signals</a:t>
            </a:r>
            <a:r>
              <a:rPr lang="en-US" dirty="0">
                <a:solidFill>
                  <a:schemeClr val="accent1">
                    <a:lumMod val="50000"/>
                  </a:schemeClr>
                </a:solidFill>
                <a:latin typeface="Tahoma" panose="020B0604030504040204" pitchFamily="34" charset="0"/>
                <a:ea typeface="Tahoma" panose="020B0604030504040204" pitchFamily="34" charset="0"/>
                <a:cs typeface="Tahoma" panose="020B0604030504040204" pitchFamily="34" charset="0"/>
              </a:rPr>
              <a:t>: These short amino acid sequences ensure proteins reach their correct locations for proper function.</a:t>
            </a:r>
          </a:p>
        </p:txBody>
      </p:sp>
      <p:pic>
        <p:nvPicPr>
          <p:cNvPr id="4" name="Picture 3" descr="Diagram of a cell&#10;&#10;Description automatically generated">
            <a:extLst>
              <a:ext uri="{FF2B5EF4-FFF2-40B4-BE49-F238E27FC236}">
                <a16:creationId xmlns:a16="http://schemas.microsoft.com/office/drawing/2014/main" id="{307634AC-E7B2-D423-2B32-B1CE1AD59232}"/>
              </a:ext>
            </a:extLst>
          </p:cNvPr>
          <p:cNvPicPr>
            <a:picLocks noChangeAspect="1"/>
          </p:cNvPicPr>
          <p:nvPr/>
        </p:nvPicPr>
        <p:blipFill>
          <a:blip r:embed="rId2"/>
          <a:stretch>
            <a:fillRect/>
          </a:stretch>
        </p:blipFill>
        <p:spPr>
          <a:xfrm>
            <a:off x="5197484" y="216631"/>
            <a:ext cx="3515073" cy="4728855"/>
          </a:xfrm>
          <a:prstGeom prst="rect">
            <a:avLst/>
          </a:prstGeom>
          <a:ln w="28575">
            <a:solidFill>
              <a:schemeClr val="accent1">
                <a:lumMod val="50000"/>
              </a:schemeClr>
            </a:solidFill>
          </a:ln>
        </p:spPr>
      </p:pic>
    </p:spTree>
    <p:extLst>
      <p:ext uri="{BB962C8B-B14F-4D97-AF65-F5344CB8AC3E}">
        <p14:creationId xmlns:p14="http://schemas.microsoft.com/office/powerpoint/2010/main" val="395337154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116"/>
        <p:cNvGrpSpPr/>
        <p:nvPr/>
      </p:nvGrpSpPr>
      <p:grpSpPr>
        <a:xfrm>
          <a:off x="0" y="0"/>
          <a:ext cx="0" cy="0"/>
          <a:chOff x="0" y="0"/>
          <a:chExt cx="0" cy="0"/>
        </a:xfrm>
      </p:grpSpPr>
      <p:sp>
        <p:nvSpPr>
          <p:cNvPr id="1117" name="Google Shape;1117;p67"/>
          <p:cNvSpPr txBox="1">
            <a:spLocks noGrp="1"/>
          </p:cNvSpPr>
          <p:nvPr>
            <p:ph type="title"/>
          </p:nvPr>
        </p:nvSpPr>
        <p:spPr>
          <a:xfrm>
            <a:off x="2347938" y="829925"/>
            <a:ext cx="4448100" cy="105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Thanks!</a:t>
            </a:r>
            <a:endParaRPr/>
          </a:p>
        </p:txBody>
      </p:sp>
      <p:sp>
        <p:nvSpPr>
          <p:cNvPr id="1118" name="Google Shape;1118;p67"/>
          <p:cNvSpPr txBox="1">
            <a:spLocks noGrp="1"/>
          </p:cNvSpPr>
          <p:nvPr>
            <p:ph type="subTitle" idx="1"/>
          </p:nvPr>
        </p:nvSpPr>
        <p:spPr>
          <a:xfrm>
            <a:off x="2347900" y="1888625"/>
            <a:ext cx="4448100" cy="116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600">
                <a:latin typeface="Unbounded SemiBold"/>
                <a:ea typeface="Unbounded SemiBold"/>
                <a:cs typeface="Unbounded SemiBold"/>
                <a:sym typeface="Unbounded SemiBold"/>
              </a:rPr>
              <a:t>Do you have any questions?</a:t>
            </a:r>
            <a:endParaRPr sz="1600">
              <a:latin typeface="Unbounded SemiBold"/>
              <a:ea typeface="Unbounded SemiBold"/>
              <a:cs typeface="Unbounded SemiBold"/>
              <a:sym typeface="Unbounded SemiBold"/>
            </a:endParaRPr>
          </a:p>
          <a:p>
            <a:pPr marL="0" lvl="0" indent="0" algn="ctr" rtl="0">
              <a:spcBef>
                <a:spcPts val="0"/>
              </a:spcBef>
              <a:spcAft>
                <a:spcPts val="0"/>
              </a:spcAft>
              <a:buNone/>
            </a:pPr>
            <a:r>
              <a:rPr lang="en"/>
              <a:t>youremail@freepik.com</a:t>
            </a:r>
            <a:endParaRPr/>
          </a:p>
          <a:p>
            <a:pPr marL="0" lvl="0" indent="0" algn="ctr" rtl="0">
              <a:spcBef>
                <a:spcPts val="0"/>
              </a:spcBef>
              <a:spcAft>
                <a:spcPts val="0"/>
              </a:spcAft>
              <a:buNone/>
            </a:pPr>
            <a:r>
              <a:rPr lang="en"/>
              <a:t>+34 654 321 432</a:t>
            </a:r>
            <a:endParaRPr/>
          </a:p>
          <a:p>
            <a:pPr marL="0" lvl="0" indent="0" algn="ctr" rtl="0">
              <a:spcBef>
                <a:spcPts val="0"/>
              </a:spcBef>
              <a:spcAft>
                <a:spcPts val="0"/>
              </a:spcAft>
              <a:buNone/>
            </a:pPr>
            <a:r>
              <a:rPr lang="en"/>
              <a:t>yourwebsite.com</a:t>
            </a:r>
            <a:endParaRPr/>
          </a:p>
        </p:txBody>
      </p:sp>
      <p:sp>
        <p:nvSpPr>
          <p:cNvPr id="1119" name="Google Shape;1119;p67"/>
          <p:cNvSpPr txBox="1"/>
          <p:nvPr/>
        </p:nvSpPr>
        <p:spPr>
          <a:xfrm>
            <a:off x="2496150" y="4332325"/>
            <a:ext cx="4151700" cy="195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Spinnaker"/>
                <a:ea typeface="Spinnaker"/>
                <a:cs typeface="Spinnaker"/>
                <a:sym typeface="Spinnaker"/>
              </a:rPr>
              <a:t>Please keep this slide for attribution</a:t>
            </a:r>
            <a:endParaRPr sz="1000">
              <a:solidFill>
                <a:schemeClr val="dk1"/>
              </a:solidFill>
              <a:latin typeface="Spinnaker"/>
              <a:ea typeface="Spinnaker"/>
              <a:cs typeface="Spinnaker"/>
              <a:sym typeface="Spinnaker"/>
            </a:endParaRPr>
          </a:p>
        </p:txBody>
      </p:sp>
      <p:cxnSp>
        <p:nvCxnSpPr>
          <p:cNvPr id="1120" name="Google Shape;1120;p67"/>
          <p:cNvCxnSpPr/>
          <p:nvPr/>
        </p:nvCxnSpPr>
        <p:spPr>
          <a:xfrm>
            <a:off x="2106550" y="858750"/>
            <a:ext cx="4930800" cy="0"/>
          </a:xfrm>
          <a:prstGeom prst="straightConnector1">
            <a:avLst/>
          </a:prstGeom>
          <a:noFill/>
          <a:ln w="19050" cap="flat" cmpd="sng">
            <a:solidFill>
              <a:schemeClr val="lt2"/>
            </a:solidFill>
            <a:prstDash val="solid"/>
            <a:round/>
            <a:headEnd type="none" w="med" len="med"/>
            <a:tailEnd type="none" w="med" len="med"/>
          </a:ln>
        </p:spPr>
      </p:cxnSp>
      <p:cxnSp>
        <p:nvCxnSpPr>
          <p:cNvPr id="1121" name="Google Shape;1121;p67"/>
          <p:cNvCxnSpPr/>
          <p:nvPr/>
        </p:nvCxnSpPr>
        <p:spPr>
          <a:xfrm>
            <a:off x="2106550" y="1879100"/>
            <a:ext cx="4930800" cy="0"/>
          </a:xfrm>
          <a:prstGeom prst="straightConnector1">
            <a:avLst/>
          </a:prstGeom>
          <a:noFill/>
          <a:ln w="19050" cap="flat" cmpd="sng">
            <a:solidFill>
              <a:schemeClr val="lt2"/>
            </a:solidFill>
            <a:prstDash val="solid"/>
            <a:round/>
            <a:headEnd type="none" w="med" len="med"/>
            <a:tailEnd type="none" w="med" len="med"/>
          </a:ln>
        </p:spPr>
      </p:cxnSp>
      <p:sp>
        <p:nvSpPr>
          <p:cNvPr id="1122" name="Google Shape;1122;p67"/>
          <p:cNvSpPr/>
          <p:nvPr/>
        </p:nvSpPr>
        <p:spPr>
          <a:xfrm>
            <a:off x="3704975" y="3193750"/>
            <a:ext cx="501300" cy="501300"/>
          </a:xfrm>
          <a:prstGeom prst="ellipse">
            <a:avLst/>
          </a:prstGeom>
          <a:solidFill>
            <a:srgbClr val="B3BB7B">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67"/>
          <p:cNvSpPr/>
          <p:nvPr/>
        </p:nvSpPr>
        <p:spPr>
          <a:xfrm>
            <a:off x="4321300" y="3193750"/>
            <a:ext cx="501300" cy="501300"/>
          </a:xfrm>
          <a:prstGeom prst="ellipse">
            <a:avLst/>
          </a:prstGeom>
          <a:solidFill>
            <a:srgbClr val="B3BB7B">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67"/>
          <p:cNvSpPr/>
          <p:nvPr/>
        </p:nvSpPr>
        <p:spPr>
          <a:xfrm>
            <a:off x="4937625" y="3193750"/>
            <a:ext cx="501300" cy="501300"/>
          </a:xfrm>
          <a:prstGeom prst="ellipse">
            <a:avLst/>
          </a:prstGeom>
          <a:solidFill>
            <a:srgbClr val="B3BB7B">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25" name="Google Shape;1125;p67"/>
          <p:cNvGrpSpPr/>
          <p:nvPr/>
        </p:nvGrpSpPr>
        <p:grpSpPr>
          <a:xfrm>
            <a:off x="5079083" y="3350828"/>
            <a:ext cx="218397" cy="187123"/>
            <a:chOff x="2554858" y="3347003"/>
            <a:chExt cx="218397" cy="187123"/>
          </a:xfrm>
        </p:grpSpPr>
        <p:sp>
          <p:nvSpPr>
            <p:cNvPr id="1126" name="Google Shape;1126;p67"/>
            <p:cNvSpPr/>
            <p:nvPr/>
          </p:nvSpPr>
          <p:spPr>
            <a:xfrm>
              <a:off x="2570770" y="3416788"/>
              <a:ext cx="39375" cy="116945"/>
            </a:xfrm>
            <a:custGeom>
              <a:avLst/>
              <a:gdLst/>
              <a:ahLst/>
              <a:cxnLst/>
              <a:rect l="l" t="t" r="r" b="b"/>
              <a:pathLst>
                <a:path w="1502" h="4461" extrusionOk="0">
                  <a:moveTo>
                    <a:pt x="58" y="0"/>
                  </a:moveTo>
                  <a:cubicBezTo>
                    <a:pt x="29" y="0"/>
                    <a:pt x="0" y="29"/>
                    <a:pt x="0" y="58"/>
                  </a:cubicBezTo>
                  <a:lnTo>
                    <a:pt x="0" y="4403"/>
                  </a:lnTo>
                  <a:cubicBezTo>
                    <a:pt x="0" y="4432"/>
                    <a:pt x="29" y="4461"/>
                    <a:pt x="58" y="4461"/>
                  </a:cubicBezTo>
                  <a:lnTo>
                    <a:pt x="1444" y="4461"/>
                  </a:lnTo>
                  <a:cubicBezTo>
                    <a:pt x="1473" y="4461"/>
                    <a:pt x="1502" y="4446"/>
                    <a:pt x="1502" y="4403"/>
                  </a:cubicBezTo>
                  <a:lnTo>
                    <a:pt x="1502" y="58"/>
                  </a:lnTo>
                  <a:cubicBezTo>
                    <a:pt x="1502" y="29"/>
                    <a:pt x="1473" y="0"/>
                    <a:pt x="14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67"/>
            <p:cNvSpPr/>
            <p:nvPr/>
          </p:nvSpPr>
          <p:spPr>
            <a:xfrm>
              <a:off x="2554858" y="3347003"/>
              <a:ext cx="55287" cy="47475"/>
            </a:xfrm>
            <a:custGeom>
              <a:avLst/>
              <a:gdLst/>
              <a:ahLst/>
              <a:cxnLst/>
              <a:rect l="l" t="t" r="r" b="b"/>
              <a:pathLst>
                <a:path w="2109" h="1811" extrusionOk="0">
                  <a:moveTo>
                    <a:pt x="1208" y="0"/>
                  </a:moveTo>
                  <a:cubicBezTo>
                    <a:pt x="987" y="0"/>
                    <a:pt x="761" y="83"/>
                    <a:pt x="578" y="266"/>
                  </a:cubicBezTo>
                  <a:cubicBezTo>
                    <a:pt x="1" y="829"/>
                    <a:pt x="405" y="1810"/>
                    <a:pt x="1214" y="1810"/>
                  </a:cubicBezTo>
                  <a:cubicBezTo>
                    <a:pt x="1704" y="1810"/>
                    <a:pt x="2109" y="1406"/>
                    <a:pt x="2109" y="901"/>
                  </a:cubicBezTo>
                  <a:cubicBezTo>
                    <a:pt x="2109" y="355"/>
                    <a:pt x="1668" y="0"/>
                    <a:pt x="12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67"/>
            <p:cNvSpPr/>
            <p:nvPr/>
          </p:nvSpPr>
          <p:spPr>
            <a:xfrm>
              <a:off x="2648341" y="3416761"/>
              <a:ext cx="124914" cy="117365"/>
            </a:xfrm>
            <a:custGeom>
              <a:avLst/>
              <a:gdLst/>
              <a:ahLst/>
              <a:cxnLst/>
              <a:rect l="l" t="t" r="r" b="b"/>
              <a:pathLst>
                <a:path w="4765" h="4477" extrusionOk="0">
                  <a:moveTo>
                    <a:pt x="2716" y="1"/>
                  </a:moveTo>
                  <a:cubicBezTo>
                    <a:pt x="2701" y="1"/>
                    <a:pt x="2686" y="1"/>
                    <a:pt x="2671" y="1"/>
                  </a:cubicBezTo>
                  <a:cubicBezTo>
                    <a:pt x="2180" y="1"/>
                    <a:pt x="1718" y="145"/>
                    <a:pt x="1314" y="434"/>
                  </a:cubicBezTo>
                  <a:cubicBezTo>
                    <a:pt x="1304" y="441"/>
                    <a:pt x="1294" y="444"/>
                    <a:pt x="1284" y="444"/>
                  </a:cubicBezTo>
                  <a:cubicBezTo>
                    <a:pt x="1248" y="444"/>
                    <a:pt x="1213" y="410"/>
                    <a:pt x="1213" y="376"/>
                  </a:cubicBezTo>
                  <a:lnTo>
                    <a:pt x="1213" y="59"/>
                  </a:lnTo>
                  <a:cubicBezTo>
                    <a:pt x="1213" y="30"/>
                    <a:pt x="1170" y="1"/>
                    <a:pt x="1141" y="1"/>
                  </a:cubicBezTo>
                  <a:lnTo>
                    <a:pt x="58" y="1"/>
                  </a:lnTo>
                  <a:cubicBezTo>
                    <a:pt x="29" y="1"/>
                    <a:pt x="1" y="30"/>
                    <a:pt x="1" y="59"/>
                  </a:cubicBezTo>
                  <a:lnTo>
                    <a:pt x="1" y="4389"/>
                  </a:lnTo>
                  <a:cubicBezTo>
                    <a:pt x="1" y="4433"/>
                    <a:pt x="29" y="4462"/>
                    <a:pt x="58" y="4462"/>
                  </a:cubicBezTo>
                  <a:lnTo>
                    <a:pt x="1430" y="4462"/>
                  </a:lnTo>
                  <a:cubicBezTo>
                    <a:pt x="1473" y="4462"/>
                    <a:pt x="1502" y="4433"/>
                    <a:pt x="1502" y="4389"/>
                  </a:cubicBezTo>
                  <a:lnTo>
                    <a:pt x="1502" y="2859"/>
                  </a:lnTo>
                  <a:cubicBezTo>
                    <a:pt x="1502" y="2354"/>
                    <a:pt x="1617" y="1502"/>
                    <a:pt x="2382" y="1502"/>
                  </a:cubicBezTo>
                  <a:cubicBezTo>
                    <a:pt x="3133" y="1502"/>
                    <a:pt x="3249" y="2354"/>
                    <a:pt x="3249" y="2859"/>
                  </a:cubicBezTo>
                  <a:lnTo>
                    <a:pt x="3249" y="4404"/>
                  </a:lnTo>
                  <a:cubicBezTo>
                    <a:pt x="3249" y="4433"/>
                    <a:pt x="3277" y="4462"/>
                    <a:pt x="3321" y="4462"/>
                  </a:cubicBezTo>
                  <a:lnTo>
                    <a:pt x="3321" y="4476"/>
                  </a:lnTo>
                  <a:lnTo>
                    <a:pt x="4692" y="4476"/>
                  </a:lnTo>
                  <a:cubicBezTo>
                    <a:pt x="4721" y="4476"/>
                    <a:pt x="4750" y="4433"/>
                    <a:pt x="4750" y="4404"/>
                  </a:cubicBezTo>
                  <a:lnTo>
                    <a:pt x="4750" y="2383"/>
                  </a:lnTo>
                  <a:cubicBezTo>
                    <a:pt x="4764" y="1806"/>
                    <a:pt x="4591" y="1243"/>
                    <a:pt x="4259" y="766"/>
                  </a:cubicBezTo>
                  <a:cubicBezTo>
                    <a:pt x="3893" y="287"/>
                    <a:pt x="3320" y="1"/>
                    <a:pt x="27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9" name="Google Shape;1129;p67"/>
          <p:cNvGrpSpPr/>
          <p:nvPr/>
        </p:nvGrpSpPr>
        <p:grpSpPr>
          <a:xfrm>
            <a:off x="4470776" y="3343237"/>
            <a:ext cx="202339" cy="202323"/>
            <a:chOff x="935197" y="1793977"/>
            <a:chExt cx="256451" cy="256430"/>
          </a:xfrm>
        </p:grpSpPr>
        <p:sp>
          <p:nvSpPr>
            <p:cNvPr id="1130" name="Google Shape;1130;p67"/>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67"/>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32" name="Google Shape;1132;p67"/>
          <p:cNvSpPr/>
          <p:nvPr/>
        </p:nvSpPr>
        <p:spPr>
          <a:xfrm>
            <a:off x="3858550" y="3323888"/>
            <a:ext cx="167343" cy="240990"/>
          </a:xfrm>
          <a:custGeom>
            <a:avLst/>
            <a:gdLst/>
            <a:ahLst/>
            <a:cxnLst/>
            <a:rect l="l" t="t" r="r" b="b"/>
            <a:pathLst>
              <a:path w="7407" h="10668" extrusionOk="0">
                <a:moveTo>
                  <a:pt x="6208" y="0"/>
                </a:moveTo>
                <a:cubicBezTo>
                  <a:pt x="4086" y="14"/>
                  <a:pt x="2079" y="1732"/>
                  <a:pt x="2079" y="3854"/>
                </a:cubicBezTo>
                <a:lnTo>
                  <a:pt x="2079" y="4114"/>
                </a:lnTo>
                <a:cubicBezTo>
                  <a:pt x="2079" y="4129"/>
                  <a:pt x="2051" y="4157"/>
                  <a:pt x="2036" y="4157"/>
                </a:cubicBezTo>
                <a:lnTo>
                  <a:pt x="174" y="4157"/>
                </a:lnTo>
                <a:cubicBezTo>
                  <a:pt x="73" y="4157"/>
                  <a:pt x="1" y="4230"/>
                  <a:pt x="1" y="4331"/>
                </a:cubicBezTo>
                <a:lnTo>
                  <a:pt x="1" y="6048"/>
                </a:lnTo>
                <a:cubicBezTo>
                  <a:pt x="1" y="6149"/>
                  <a:pt x="73" y="6236"/>
                  <a:pt x="174" y="6236"/>
                </a:cubicBezTo>
                <a:lnTo>
                  <a:pt x="2036" y="6236"/>
                </a:lnTo>
                <a:cubicBezTo>
                  <a:pt x="2051" y="6236"/>
                  <a:pt x="2079" y="6251"/>
                  <a:pt x="2079" y="6279"/>
                </a:cubicBezTo>
                <a:lnTo>
                  <a:pt x="2079" y="10220"/>
                </a:lnTo>
                <a:cubicBezTo>
                  <a:pt x="2079" y="10235"/>
                  <a:pt x="2079" y="10249"/>
                  <a:pt x="2108" y="10264"/>
                </a:cubicBezTo>
                <a:cubicBezTo>
                  <a:pt x="2743" y="10495"/>
                  <a:pt x="3422" y="10624"/>
                  <a:pt x="4100" y="10668"/>
                </a:cubicBezTo>
                <a:cubicBezTo>
                  <a:pt x="4129" y="10668"/>
                  <a:pt x="4144" y="10639"/>
                  <a:pt x="4144" y="10624"/>
                </a:cubicBezTo>
                <a:lnTo>
                  <a:pt x="4144" y="6279"/>
                </a:lnTo>
                <a:cubicBezTo>
                  <a:pt x="4144" y="6251"/>
                  <a:pt x="4158" y="6236"/>
                  <a:pt x="4187" y="6236"/>
                </a:cubicBezTo>
                <a:lnTo>
                  <a:pt x="7218" y="6236"/>
                </a:lnTo>
                <a:cubicBezTo>
                  <a:pt x="7319" y="6236"/>
                  <a:pt x="7406" y="6149"/>
                  <a:pt x="7406" y="6048"/>
                </a:cubicBezTo>
                <a:lnTo>
                  <a:pt x="7406" y="4331"/>
                </a:lnTo>
                <a:cubicBezTo>
                  <a:pt x="7406" y="4230"/>
                  <a:pt x="7319" y="4143"/>
                  <a:pt x="7218" y="4143"/>
                </a:cubicBezTo>
                <a:lnTo>
                  <a:pt x="4187" y="4143"/>
                </a:lnTo>
                <a:cubicBezTo>
                  <a:pt x="4158" y="4143"/>
                  <a:pt x="4144" y="4129"/>
                  <a:pt x="4144" y="4100"/>
                </a:cubicBezTo>
                <a:lnTo>
                  <a:pt x="4144" y="3854"/>
                </a:lnTo>
                <a:cubicBezTo>
                  <a:pt x="4144" y="2714"/>
                  <a:pt x="5068" y="2079"/>
                  <a:pt x="6208" y="2079"/>
                </a:cubicBezTo>
                <a:lnTo>
                  <a:pt x="7218" y="2079"/>
                </a:lnTo>
                <a:cubicBezTo>
                  <a:pt x="7319" y="2079"/>
                  <a:pt x="7406" y="1992"/>
                  <a:pt x="7406" y="1891"/>
                </a:cubicBezTo>
                <a:lnTo>
                  <a:pt x="7406" y="173"/>
                </a:lnTo>
                <a:cubicBezTo>
                  <a:pt x="7406" y="72"/>
                  <a:pt x="7319" y="0"/>
                  <a:pt x="72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56">
          <a:extLst>
            <a:ext uri="{FF2B5EF4-FFF2-40B4-BE49-F238E27FC236}">
              <a16:creationId xmlns:a16="http://schemas.microsoft.com/office/drawing/2014/main" id="{2EEA9F41-9972-EE32-CE16-2D5AED31DDC8}"/>
            </a:ext>
          </a:extLst>
        </p:cNvPr>
        <p:cNvGrpSpPr/>
        <p:nvPr/>
      </p:nvGrpSpPr>
      <p:grpSpPr>
        <a:xfrm>
          <a:off x="0" y="0"/>
          <a:ext cx="0" cy="0"/>
          <a:chOff x="0" y="0"/>
          <a:chExt cx="0" cy="0"/>
        </a:xfrm>
      </p:grpSpPr>
      <p:sp>
        <p:nvSpPr>
          <p:cNvPr id="1058" name="Google Shape;1058;p62">
            <a:extLst>
              <a:ext uri="{FF2B5EF4-FFF2-40B4-BE49-F238E27FC236}">
                <a16:creationId xmlns:a16="http://schemas.microsoft.com/office/drawing/2014/main" id="{F5199D39-0180-A69C-ED45-F51EEF2E68E5}"/>
              </a:ext>
            </a:extLst>
          </p:cNvPr>
          <p:cNvSpPr txBox="1">
            <a:spLocks noGrp="1"/>
          </p:cNvSpPr>
          <p:nvPr>
            <p:ph type="subTitle" idx="4294967295"/>
          </p:nvPr>
        </p:nvSpPr>
        <p:spPr>
          <a:xfrm>
            <a:off x="411814" y="891882"/>
            <a:ext cx="5340340" cy="4004210"/>
          </a:xfrm>
          <a:prstGeom prst="rect">
            <a:avLst/>
          </a:prstGeom>
          <a:solidFill>
            <a:schemeClr val="bg2">
              <a:lumMod val="20000"/>
              <a:lumOff val="80000"/>
            </a:schemeClr>
          </a:solidFill>
        </p:spPr>
        <p:txBody>
          <a:bodyPr spcFirstLastPara="1" wrap="square" lIns="91425" tIns="91425" rIns="91425" bIns="91425" anchor="t" anchorCtr="0">
            <a:noAutofit/>
          </a:bodyPr>
          <a:lstStyle/>
          <a:p>
            <a:pPr marL="285750" indent="-285750"/>
            <a:r>
              <a:rPr lang="en-US" sz="1800" dirty="0"/>
              <a:t>Garrod proposed that alkaptonuria resulted from a missing enzyme, homogentisic acid oxidase, due to a genetic defect.</a:t>
            </a:r>
          </a:p>
          <a:p>
            <a:pPr marL="285750" indent="-285750"/>
            <a:r>
              <a:rPr lang="en-US" sz="1800" dirty="0"/>
              <a:t>He observed that alkaptonuria follows a recessive inheritance pattern.</a:t>
            </a:r>
          </a:p>
          <a:p>
            <a:pPr marL="285750" indent="-285750"/>
            <a:r>
              <a:rPr lang="en-US" sz="1800" dirty="0"/>
              <a:t>Garrod’s hypothesis linked inherited genetic defects to enzyme deficiencies, coining the concept of “inborn errors of metabolism.”</a:t>
            </a:r>
          </a:p>
          <a:p>
            <a:pPr marL="285750" indent="-285750"/>
            <a:r>
              <a:rPr lang="en-US" sz="1800" dirty="0"/>
              <a:t>His idea was groundbreaking as it proposed a connection between genes and enzymes when the nature of genetic material was unknown.</a:t>
            </a:r>
          </a:p>
        </p:txBody>
      </p:sp>
      <p:pic>
        <p:nvPicPr>
          <p:cNvPr id="2" name="Picture 1">
            <a:extLst>
              <a:ext uri="{FF2B5EF4-FFF2-40B4-BE49-F238E27FC236}">
                <a16:creationId xmlns:a16="http://schemas.microsoft.com/office/drawing/2014/main" id="{1E5A968F-73A5-07DA-D6EC-1FEE69692F46}"/>
              </a:ext>
            </a:extLst>
          </p:cNvPr>
          <p:cNvPicPr>
            <a:picLocks noChangeAspect="1"/>
          </p:cNvPicPr>
          <p:nvPr/>
        </p:nvPicPr>
        <p:blipFill>
          <a:blip r:embed="rId3"/>
          <a:stretch>
            <a:fillRect/>
          </a:stretch>
        </p:blipFill>
        <p:spPr>
          <a:xfrm>
            <a:off x="6003289" y="112811"/>
            <a:ext cx="3140710" cy="4492070"/>
          </a:xfrm>
          <a:prstGeom prst="rect">
            <a:avLst/>
          </a:prstGeom>
          <a:noFill/>
          <a:ln>
            <a:noFill/>
          </a:ln>
        </p:spPr>
      </p:pic>
      <p:sp>
        <p:nvSpPr>
          <p:cNvPr id="6" name="TextBox 5">
            <a:extLst>
              <a:ext uri="{FF2B5EF4-FFF2-40B4-BE49-F238E27FC236}">
                <a16:creationId xmlns:a16="http://schemas.microsoft.com/office/drawing/2014/main" id="{7BA20153-0BDD-80E1-5E35-F7A91B2C0890}"/>
              </a:ext>
            </a:extLst>
          </p:cNvPr>
          <p:cNvSpPr txBox="1"/>
          <p:nvPr/>
        </p:nvSpPr>
        <p:spPr>
          <a:xfrm rot="10800000" flipV="1">
            <a:off x="5760851" y="4722911"/>
            <a:ext cx="3657791" cy="307777"/>
          </a:xfrm>
          <a:prstGeom prst="rect">
            <a:avLst/>
          </a:prstGeom>
          <a:noFill/>
        </p:spPr>
        <p:txBody>
          <a:bodyPr wrap="square">
            <a:spAutoFit/>
          </a:bodyPr>
          <a:lstStyle/>
          <a:p>
            <a:r>
              <a:rPr lang="en-US" dirty="0"/>
              <a:t>Figure 13.1 Example of Enzymatic Action</a:t>
            </a:r>
          </a:p>
        </p:txBody>
      </p:sp>
    </p:spTree>
    <p:extLst>
      <p:ext uri="{BB962C8B-B14F-4D97-AF65-F5344CB8AC3E}">
        <p14:creationId xmlns:p14="http://schemas.microsoft.com/office/powerpoint/2010/main" val="4178584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86">
          <a:extLst>
            <a:ext uri="{FF2B5EF4-FFF2-40B4-BE49-F238E27FC236}">
              <a16:creationId xmlns:a16="http://schemas.microsoft.com/office/drawing/2014/main" id="{7B01FEA4-763A-FDB8-E5D5-3088F954ECBA}"/>
            </a:ext>
          </a:extLst>
        </p:cNvPr>
        <p:cNvGrpSpPr/>
        <p:nvPr/>
      </p:nvGrpSpPr>
      <p:grpSpPr>
        <a:xfrm>
          <a:off x="0" y="0"/>
          <a:ext cx="0" cy="0"/>
          <a:chOff x="0" y="0"/>
          <a:chExt cx="0" cy="0"/>
        </a:xfrm>
      </p:grpSpPr>
      <p:sp>
        <p:nvSpPr>
          <p:cNvPr id="1087" name="Google Shape;1087;p64">
            <a:extLst>
              <a:ext uri="{FF2B5EF4-FFF2-40B4-BE49-F238E27FC236}">
                <a16:creationId xmlns:a16="http://schemas.microsoft.com/office/drawing/2014/main" id="{3487135B-8A0C-D96F-46A6-A194DA4AD0F2}"/>
              </a:ext>
            </a:extLst>
          </p:cNvPr>
          <p:cNvSpPr txBox="1">
            <a:spLocks noGrp="1"/>
          </p:cNvSpPr>
          <p:nvPr>
            <p:ph type="title"/>
          </p:nvPr>
        </p:nvSpPr>
        <p:spPr>
          <a:xfrm>
            <a:off x="720000" y="140948"/>
            <a:ext cx="6858247"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400" dirty="0"/>
              <a:t>Experiments with Neurospora LED them to propose the One Gene-One Enzyme Theory</a:t>
            </a:r>
            <a:endParaRPr sz="2400" dirty="0"/>
          </a:p>
        </p:txBody>
      </p:sp>
      <p:sp>
        <p:nvSpPr>
          <p:cNvPr id="1089" name="Google Shape;1089;p64">
            <a:extLst>
              <a:ext uri="{FF2B5EF4-FFF2-40B4-BE49-F238E27FC236}">
                <a16:creationId xmlns:a16="http://schemas.microsoft.com/office/drawing/2014/main" id="{11AB9F5E-4C3F-BEFB-576E-001196AA2788}"/>
              </a:ext>
            </a:extLst>
          </p:cNvPr>
          <p:cNvSpPr txBox="1">
            <a:spLocks noGrp="1"/>
          </p:cNvSpPr>
          <p:nvPr>
            <p:ph type="subTitle" idx="4294967295"/>
          </p:nvPr>
        </p:nvSpPr>
        <p:spPr>
          <a:xfrm>
            <a:off x="3068877" y="1267244"/>
            <a:ext cx="5912286" cy="3358327"/>
          </a:xfrm>
          <a:prstGeom prst="rect">
            <a:avLst/>
          </a:prstGeom>
          <a:solidFill>
            <a:srgbClr val="B3BB7B">
              <a:alpha val="26420"/>
            </a:srgbClr>
          </a:solidFill>
        </p:spPr>
        <p:txBody>
          <a:bodyPr spcFirstLastPara="1" wrap="square" lIns="91425" tIns="91425" rIns="91425" bIns="91425" anchor="t" anchorCtr="0">
            <a:noAutofit/>
          </a:bodyPr>
          <a:lstStyle/>
          <a:p>
            <a:pPr>
              <a:buClr>
                <a:schemeClr val="lt2"/>
              </a:buClr>
            </a:pPr>
            <a:r>
              <a:rPr lang="en-US" sz="1600" dirty="0"/>
              <a:t>In the 1940s, George Beadle and Edward Tatum investigated the relationship between genes, enzymes, and traits.</a:t>
            </a:r>
          </a:p>
          <a:p>
            <a:pPr>
              <a:buClr>
                <a:schemeClr val="lt2"/>
              </a:buClr>
            </a:pPr>
            <a:r>
              <a:rPr lang="en-US" sz="1600" dirty="0"/>
              <a:t>They developed an experimental system to study how genes control enzyme production.</a:t>
            </a:r>
          </a:p>
          <a:p>
            <a:pPr>
              <a:buClr>
                <a:schemeClr val="lt2"/>
              </a:buClr>
            </a:pPr>
            <a:r>
              <a:rPr lang="en-US" sz="1600" dirty="0"/>
              <a:t>Their assumption, consistent with Garrod, was that genes are related to enzyme production, but they questioned whether one gene controlled one or many enzymes.</a:t>
            </a:r>
          </a:p>
          <a:p>
            <a:pPr>
              <a:buClr>
                <a:schemeClr val="lt2"/>
              </a:buClr>
            </a:pPr>
            <a:r>
              <a:rPr lang="en-US" sz="1600" dirty="0"/>
              <a:t>Many geneticists were studying complex traits, but Beadle and Tatum focused on simple nutritional requirements in </a:t>
            </a:r>
            <a:r>
              <a:rPr lang="en-US" sz="1600" b="1" dirty="0"/>
              <a:t>Neurospora </a:t>
            </a:r>
            <a:r>
              <a:rPr lang="en-US" sz="1600" b="1" dirty="0" err="1"/>
              <a:t>crassa</a:t>
            </a:r>
            <a:r>
              <a:rPr lang="en-US" sz="1600" b="1" dirty="0"/>
              <a:t> </a:t>
            </a:r>
            <a:r>
              <a:rPr lang="en-US" sz="1600" dirty="0"/>
              <a:t>(bread mold).</a:t>
            </a:r>
          </a:p>
        </p:txBody>
      </p:sp>
      <p:pic>
        <p:nvPicPr>
          <p:cNvPr id="2050" name="Picture 2">
            <a:extLst>
              <a:ext uri="{FF2B5EF4-FFF2-40B4-BE49-F238E27FC236}">
                <a16:creationId xmlns:a16="http://schemas.microsoft.com/office/drawing/2014/main" id="{DFC62126-63D2-0296-6F53-C939EB0031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2837" y="1267244"/>
            <a:ext cx="2793305" cy="31168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80831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86">
          <a:extLst>
            <a:ext uri="{FF2B5EF4-FFF2-40B4-BE49-F238E27FC236}">
              <a16:creationId xmlns:a16="http://schemas.microsoft.com/office/drawing/2014/main" id="{5D128726-A266-AEB1-B0AC-7BB73C0B6CFA}"/>
            </a:ext>
          </a:extLst>
        </p:cNvPr>
        <p:cNvGrpSpPr/>
        <p:nvPr/>
      </p:nvGrpSpPr>
      <p:grpSpPr>
        <a:xfrm>
          <a:off x="0" y="0"/>
          <a:ext cx="0" cy="0"/>
          <a:chOff x="0" y="0"/>
          <a:chExt cx="0" cy="0"/>
        </a:xfrm>
      </p:grpSpPr>
      <p:sp>
        <p:nvSpPr>
          <p:cNvPr id="1087" name="Google Shape;1087;p64">
            <a:extLst>
              <a:ext uri="{FF2B5EF4-FFF2-40B4-BE49-F238E27FC236}">
                <a16:creationId xmlns:a16="http://schemas.microsoft.com/office/drawing/2014/main" id="{86CAE831-82F8-C775-4985-DF471BD22DDC}"/>
              </a:ext>
            </a:extLst>
          </p:cNvPr>
          <p:cNvSpPr txBox="1">
            <a:spLocks noGrp="1"/>
          </p:cNvSpPr>
          <p:nvPr>
            <p:ph type="title"/>
          </p:nvPr>
        </p:nvSpPr>
        <p:spPr>
          <a:xfrm>
            <a:off x="720000" y="140948"/>
            <a:ext cx="6858247"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400" dirty="0"/>
              <a:t>Experiments with Neurospora LED them to propose the One Gene-One Enzyme Theory</a:t>
            </a:r>
            <a:endParaRPr sz="2400" dirty="0"/>
          </a:p>
        </p:txBody>
      </p:sp>
      <p:sp>
        <p:nvSpPr>
          <p:cNvPr id="1089" name="Google Shape;1089;p64">
            <a:extLst>
              <a:ext uri="{FF2B5EF4-FFF2-40B4-BE49-F238E27FC236}">
                <a16:creationId xmlns:a16="http://schemas.microsoft.com/office/drawing/2014/main" id="{3DFA22CF-FA5D-588A-CBE0-BFB8240735CB}"/>
              </a:ext>
            </a:extLst>
          </p:cNvPr>
          <p:cNvSpPr txBox="1">
            <a:spLocks noGrp="1"/>
          </p:cNvSpPr>
          <p:nvPr>
            <p:ph type="subTitle" idx="4294967295"/>
          </p:nvPr>
        </p:nvSpPr>
        <p:spPr>
          <a:xfrm>
            <a:off x="218959" y="1248962"/>
            <a:ext cx="8611890" cy="3477846"/>
          </a:xfrm>
          <a:prstGeom prst="rect">
            <a:avLst/>
          </a:prstGeom>
          <a:solidFill>
            <a:srgbClr val="B3BB7B">
              <a:alpha val="26420"/>
            </a:srgbClr>
          </a:solidFill>
        </p:spPr>
        <p:txBody>
          <a:bodyPr spcFirstLastPara="1" wrap="square" lIns="91425" tIns="91425" rIns="91425" bIns="91425" anchor="t" anchorCtr="0">
            <a:noAutofit/>
          </a:bodyPr>
          <a:lstStyle/>
          <a:p>
            <a:pPr>
              <a:buClr>
                <a:schemeClr val="lt2"/>
              </a:buClr>
            </a:pPr>
            <a:r>
              <a:rPr lang="en-US" sz="1600" b="1" dirty="0"/>
              <a:t>Neurospora</a:t>
            </a:r>
            <a:r>
              <a:rPr lang="en-US" sz="1600" dirty="0"/>
              <a:t> grows easily on minimal medium with a carbon source, inorganic salts, and biotin, and synthesizes its own amino acids and vitamins</a:t>
            </a:r>
          </a:p>
          <a:p>
            <a:pPr>
              <a:buClr>
                <a:schemeClr val="lt2"/>
              </a:buClr>
            </a:pPr>
            <a:r>
              <a:rPr lang="en-US" sz="1600" dirty="0"/>
              <a:t>Beadle and Tatum hypothesized that a gene mutation causing an enzyme defect would prevent growth on minimal medium but could be restored by supplementing the missing nutrient.</a:t>
            </a:r>
          </a:p>
          <a:p>
            <a:pPr>
              <a:buClr>
                <a:schemeClr val="lt2"/>
              </a:buClr>
            </a:pPr>
            <a:r>
              <a:rPr lang="en-US" sz="1600" dirty="0"/>
              <a:t>They irradiated over 2,000 strains and found three mutant strains that couldn’t grow on minimal medium but grew when supplemented with specific vitamins (pyridoxine, thiamine, and p-aminobenzoic acid).</a:t>
            </a:r>
          </a:p>
          <a:p>
            <a:pPr>
              <a:buClr>
                <a:schemeClr val="lt2"/>
              </a:buClr>
            </a:pPr>
            <a:r>
              <a:rPr lang="en-US" sz="1600" dirty="0"/>
              <a:t>Each mutant had a defect in a gene that prevented the synthesis of an enzyme necessary for vitamin production.</a:t>
            </a:r>
          </a:p>
          <a:p>
            <a:pPr>
              <a:buClr>
                <a:schemeClr val="lt2"/>
              </a:buClr>
            </a:pPr>
            <a:r>
              <a:rPr lang="en-US" sz="1600" dirty="0"/>
              <a:t>Beadle and Tatum concluded that a </a:t>
            </a:r>
            <a:r>
              <a:rPr lang="en-US" sz="1600" b="1" dirty="0"/>
              <a:t>single gene controls the production of a single enzyme</a:t>
            </a:r>
            <a:r>
              <a:rPr lang="en-US" sz="1600" dirty="0"/>
              <a:t>, forming the one gene-one enzyme theory.</a:t>
            </a:r>
          </a:p>
        </p:txBody>
      </p:sp>
    </p:spTree>
    <p:extLst>
      <p:ext uri="{BB962C8B-B14F-4D97-AF65-F5344CB8AC3E}">
        <p14:creationId xmlns:p14="http://schemas.microsoft.com/office/powerpoint/2010/main" val="38588935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86">
          <a:extLst>
            <a:ext uri="{FF2B5EF4-FFF2-40B4-BE49-F238E27FC236}">
              <a16:creationId xmlns:a16="http://schemas.microsoft.com/office/drawing/2014/main" id="{B0D62AA5-3640-2A9A-9165-FF3ADF0D969A}"/>
            </a:ext>
          </a:extLst>
        </p:cNvPr>
        <p:cNvGrpSpPr/>
        <p:nvPr/>
      </p:nvGrpSpPr>
      <p:grpSpPr>
        <a:xfrm>
          <a:off x="0" y="0"/>
          <a:ext cx="0" cy="0"/>
          <a:chOff x="0" y="0"/>
          <a:chExt cx="0" cy="0"/>
        </a:xfrm>
      </p:grpSpPr>
      <p:sp>
        <p:nvSpPr>
          <p:cNvPr id="1087" name="Google Shape;1087;p64">
            <a:extLst>
              <a:ext uri="{FF2B5EF4-FFF2-40B4-BE49-F238E27FC236}">
                <a16:creationId xmlns:a16="http://schemas.microsoft.com/office/drawing/2014/main" id="{6F20DD1B-756F-94BE-A3E0-34AF845D5702}"/>
              </a:ext>
            </a:extLst>
          </p:cNvPr>
          <p:cNvSpPr txBox="1">
            <a:spLocks noGrp="1"/>
          </p:cNvSpPr>
          <p:nvPr>
            <p:ph type="title"/>
          </p:nvPr>
        </p:nvSpPr>
        <p:spPr>
          <a:xfrm>
            <a:off x="720000" y="140948"/>
            <a:ext cx="6858247"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400" dirty="0"/>
              <a:t>Experiments with Neurospora LED them to propose the One Gene-One Enzyme Theory</a:t>
            </a:r>
            <a:endParaRPr sz="2400" dirty="0"/>
          </a:p>
        </p:txBody>
      </p:sp>
      <p:pic>
        <p:nvPicPr>
          <p:cNvPr id="2" name="Picture 1">
            <a:extLst>
              <a:ext uri="{FF2B5EF4-FFF2-40B4-BE49-F238E27FC236}">
                <a16:creationId xmlns:a16="http://schemas.microsoft.com/office/drawing/2014/main" id="{7852389D-6AF6-DF87-1A42-D57B3FBF7457}"/>
              </a:ext>
            </a:extLst>
          </p:cNvPr>
          <p:cNvPicPr>
            <a:picLocks noChangeAspect="1"/>
          </p:cNvPicPr>
          <p:nvPr/>
        </p:nvPicPr>
        <p:blipFill>
          <a:blip r:embed="rId3"/>
          <a:stretch>
            <a:fillRect/>
          </a:stretch>
        </p:blipFill>
        <p:spPr>
          <a:xfrm>
            <a:off x="187569" y="1211384"/>
            <a:ext cx="8018882" cy="3421895"/>
          </a:xfrm>
          <a:prstGeom prst="rect">
            <a:avLst/>
          </a:prstGeom>
        </p:spPr>
      </p:pic>
    </p:spTree>
    <p:extLst>
      <p:ext uri="{BB962C8B-B14F-4D97-AF65-F5344CB8AC3E}">
        <p14:creationId xmlns:p14="http://schemas.microsoft.com/office/powerpoint/2010/main" val="31733062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86">
          <a:extLst>
            <a:ext uri="{FF2B5EF4-FFF2-40B4-BE49-F238E27FC236}">
              <a16:creationId xmlns:a16="http://schemas.microsoft.com/office/drawing/2014/main" id="{09A04067-38B6-EFA3-FA8B-022F88FD369A}"/>
            </a:ext>
          </a:extLst>
        </p:cNvPr>
        <p:cNvGrpSpPr/>
        <p:nvPr/>
      </p:nvGrpSpPr>
      <p:grpSpPr>
        <a:xfrm>
          <a:off x="0" y="0"/>
          <a:ext cx="0" cy="0"/>
          <a:chOff x="0" y="0"/>
          <a:chExt cx="0" cy="0"/>
        </a:xfrm>
      </p:grpSpPr>
      <p:sp>
        <p:nvSpPr>
          <p:cNvPr id="1087" name="Google Shape;1087;p64">
            <a:extLst>
              <a:ext uri="{FF2B5EF4-FFF2-40B4-BE49-F238E27FC236}">
                <a16:creationId xmlns:a16="http://schemas.microsoft.com/office/drawing/2014/main" id="{6E02DB6B-A70E-792E-DAEB-FF8B01BB1007}"/>
              </a:ext>
            </a:extLst>
          </p:cNvPr>
          <p:cNvSpPr txBox="1">
            <a:spLocks noGrp="1"/>
          </p:cNvSpPr>
          <p:nvPr>
            <p:ph type="title"/>
          </p:nvPr>
        </p:nvSpPr>
        <p:spPr>
          <a:xfrm>
            <a:off x="720000" y="140948"/>
            <a:ext cx="6858247"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400" dirty="0"/>
              <a:t>Experiments with Neurospora LED them to propose the One Gene-One Enzyme Theory</a:t>
            </a:r>
            <a:endParaRPr sz="2400" dirty="0"/>
          </a:p>
        </p:txBody>
      </p:sp>
      <p:sp>
        <p:nvSpPr>
          <p:cNvPr id="1089" name="Google Shape;1089;p64">
            <a:extLst>
              <a:ext uri="{FF2B5EF4-FFF2-40B4-BE49-F238E27FC236}">
                <a16:creationId xmlns:a16="http://schemas.microsoft.com/office/drawing/2014/main" id="{AF6BB4BD-23A5-DB0E-344C-753E2DEE085C}"/>
              </a:ext>
            </a:extLst>
          </p:cNvPr>
          <p:cNvSpPr txBox="1">
            <a:spLocks noGrp="1"/>
          </p:cNvSpPr>
          <p:nvPr>
            <p:ph type="subTitle" idx="4294967295"/>
          </p:nvPr>
        </p:nvSpPr>
        <p:spPr>
          <a:xfrm>
            <a:off x="170455" y="1246108"/>
            <a:ext cx="8803090" cy="3477846"/>
          </a:xfrm>
          <a:prstGeom prst="rect">
            <a:avLst/>
          </a:prstGeom>
          <a:solidFill>
            <a:srgbClr val="B3BB7B">
              <a:alpha val="26420"/>
            </a:srgbClr>
          </a:solidFill>
        </p:spPr>
        <p:txBody>
          <a:bodyPr spcFirstLastPara="1" wrap="square" lIns="91425" tIns="91425" rIns="91425" bIns="91425" anchor="t" anchorCtr="0">
            <a:noAutofit/>
          </a:bodyPr>
          <a:lstStyle/>
          <a:p>
            <a:pPr>
              <a:buClr>
                <a:schemeClr val="lt2"/>
              </a:buClr>
            </a:pPr>
            <a:r>
              <a:rPr lang="en-US" sz="1800" dirty="0"/>
              <a:t>The theory was later modified:</a:t>
            </a:r>
          </a:p>
          <a:p>
            <a:pPr>
              <a:buClr>
                <a:schemeClr val="lt2"/>
              </a:buClr>
              <a:buFont typeface="Wingdings" panose="05000000000000000000" pitchFamily="2" charset="2"/>
              <a:buChar char="q"/>
            </a:pPr>
            <a:r>
              <a:rPr lang="en-US" sz="1800" dirty="0"/>
              <a:t>Enzymes are only one type of protein; all proteins are encoded by genes.</a:t>
            </a:r>
          </a:p>
          <a:p>
            <a:pPr>
              <a:buClr>
                <a:schemeClr val="lt2"/>
              </a:buClr>
              <a:buFont typeface="Wingdings" panose="05000000000000000000" pitchFamily="2" charset="2"/>
              <a:buChar char="q"/>
            </a:pPr>
            <a:r>
              <a:rPr lang="en-US" sz="1800" dirty="0"/>
              <a:t>Some proteins consist of multiple polypeptides, so </a:t>
            </a:r>
            <a:r>
              <a:rPr lang="en-US" sz="1800" b="1" dirty="0"/>
              <a:t>a single gene encodes a single polypeptide.</a:t>
            </a:r>
          </a:p>
          <a:p>
            <a:pPr>
              <a:buClr>
                <a:schemeClr val="lt2"/>
              </a:buClr>
            </a:pPr>
            <a:r>
              <a:rPr lang="en-US" sz="1800" dirty="0"/>
              <a:t>A </a:t>
            </a:r>
            <a:r>
              <a:rPr lang="en-US" sz="1800" b="1" dirty="0"/>
              <a:t>protein</a:t>
            </a:r>
            <a:r>
              <a:rPr lang="en-US" sz="1800" dirty="0"/>
              <a:t> denotes function, while a polypeptide denotes structure.</a:t>
            </a:r>
          </a:p>
          <a:p>
            <a:pPr>
              <a:buClr>
                <a:schemeClr val="lt2"/>
              </a:buClr>
            </a:pPr>
            <a:r>
              <a:rPr lang="en-US" sz="1800" dirty="0"/>
              <a:t>Example: Hemoglobin, composed of two </a:t>
            </a:r>
            <a:r>
              <a:rPr lang="el-GR" sz="1800" dirty="0"/>
              <a:t>α-</a:t>
            </a:r>
            <a:r>
              <a:rPr lang="en-US" sz="1800" dirty="0"/>
              <a:t>globin and two </a:t>
            </a:r>
            <a:r>
              <a:rPr lang="el-GR" sz="1800" dirty="0"/>
              <a:t>β-</a:t>
            </a:r>
            <a:r>
              <a:rPr lang="en-US" sz="1800" dirty="0"/>
              <a:t>globin polypeptides, requires the expression of two different genes.</a:t>
            </a:r>
          </a:p>
        </p:txBody>
      </p:sp>
    </p:spTree>
    <p:extLst>
      <p:ext uri="{BB962C8B-B14F-4D97-AF65-F5344CB8AC3E}">
        <p14:creationId xmlns:p14="http://schemas.microsoft.com/office/powerpoint/2010/main" val="4034255753"/>
      </p:ext>
    </p:extLst>
  </p:cSld>
  <p:clrMapOvr>
    <a:masterClrMapping/>
  </p:clrMapOvr>
</p:sld>
</file>

<file path=ppt/theme/theme1.xml><?xml version="1.0" encoding="utf-8"?>
<a:theme xmlns:a="http://schemas.openxmlformats.org/drawingml/2006/main" name="Environmental Health Sciences - Master of Public Health by Slidesgo">
  <a:themeElements>
    <a:clrScheme name="Simple Light">
      <a:dk1>
        <a:srgbClr val="395400"/>
      </a:dk1>
      <a:lt1>
        <a:srgbClr val="FFFDDF"/>
      </a:lt1>
      <a:dk2>
        <a:srgbClr val="DDE799"/>
      </a:dk2>
      <a:lt2>
        <a:srgbClr val="B3BB7B"/>
      </a:lt2>
      <a:accent1>
        <a:srgbClr val="699257"/>
      </a:accent1>
      <a:accent2>
        <a:srgbClr val="F6BB6B"/>
      </a:accent2>
      <a:accent3>
        <a:srgbClr val="FFFFFF"/>
      </a:accent3>
      <a:accent4>
        <a:srgbClr val="FFFFFF"/>
      </a:accent4>
      <a:accent5>
        <a:srgbClr val="FFFFFF"/>
      </a:accent5>
      <a:accent6>
        <a:srgbClr val="FFFFFF"/>
      </a:accent6>
      <a:hlink>
        <a:srgbClr val="3954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5526</TotalTime>
  <Words>4611</Words>
  <Application>Microsoft Office PowerPoint</Application>
  <PresentationFormat>On-screen Show (16:9)</PresentationFormat>
  <Paragraphs>253</Paragraphs>
  <Slides>41</Slides>
  <Notes>26</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41</vt:i4>
      </vt:variant>
    </vt:vector>
  </HeadingPairs>
  <TitlesOfParts>
    <vt:vector size="53" baseType="lpstr">
      <vt:lpstr>Aptos</vt:lpstr>
      <vt:lpstr>Arial</vt:lpstr>
      <vt:lpstr>Nunito Light</vt:lpstr>
      <vt:lpstr>Spinnaker</vt:lpstr>
      <vt:lpstr>Symbol</vt:lpstr>
      <vt:lpstr>Tahoma</vt:lpstr>
      <vt:lpstr>Times New Roman</vt:lpstr>
      <vt:lpstr>Trade Gothic Next Heavy</vt:lpstr>
      <vt:lpstr>Unbounded</vt:lpstr>
      <vt:lpstr>Unbounded SemiBold</vt:lpstr>
      <vt:lpstr>Wingdings</vt:lpstr>
      <vt:lpstr>Environmental Health Sciences - Master of Public Health by Slidesgo</vt:lpstr>
      <vt:lpstr>TRANSLATION OF mRNA</vt:lpstr>
      <vt:lpstr>GENETIC BASES FOR PROTEINS SYNTHESIS</vt:lpstr>
      <vt:lpstr>ARCHIBALD GARROD</vt:lpstr>
      <vt:lpstr>PowerPoint Presentation</vt:lpstr>
      <vt:lpstr>PowerPoint Presentation</vt:lpstr>
      <vt:lpstr>Experiments with Neurospora LED them to propose the One Gene-One Enzyme Theory</vt:lpstr>
      <vt:lpstr>Experiments with Neurospora LED them to propose the One Gene-One Enzyme Theory</vt:lpstr>
      <vt:lpstr>Experiments with Neurospora LED them to propose the One Gene-One Enzyme Theory</vt:lpstr>
      <vt:lpstr>Experiments with Neurospora LED them to propose the One Gene-One Enzyme Theory</vt:lpstr>
      <vt:lpstr>During Translation, the Genetic Code Within mRNA Is Used to Make a Polypeptide with a Specific Amino Acid Sequence</vt:lpstr>
      <vt:lpstr>During Translation, the Genetic Code Within mRNA Is Used to Make a Polypeptide with a Specific Amino Acid Sequence</vt:lpstr>
      <vt:lpstr>During Translation, the Genetic Code Within mRNA Is Used to Make a Polypeptide with a Specific Amino Acid Sequence</vt:lpstr>
      <vt:lpstr>During Translation, the Genetic Code Within mRNA Is Used to Make a Polypeptide with a Specific Amino Acid Sequence</vt:lpstr>
      <vt:lpstr>During Translation, the Genetic Code Within mRNA Is Used to Make a Polypeptide with a Specific Amino Acid Sequence</vt:lpstr>
      <vt:lpstr>THE USE OF RNA COPOLYMERS AND THEIR TRIPLET BINDING ASSAY ALSO HELPED TO CRACK THE GENETIC CODE</vt:lpstr>
      <vt:lpstr>THE USE OF RNA COPOLYMERS AND THEIR TRIPLET BINDING ASSAY ALSO HELPED TO CRACK THE GENETIC CODE</vt:lpstr>
      <vt:lpstr>AMINO ACID SEQUENCE OF POLYPEPTIDES DETERMINE THE STRUCTURE AND FUNCTION OF PROTEINS</vt:lpstr>
      <vt:lpstr>PowerPoint Presentation</vt:lpstr>
      <vt:lpstr>PowerPoint Presentation</vt:lpstr>
      <vt:lpstr>PowerPoint Presentation</vt:lpstr>
      <vt:lpstr>CELLULAR PROTEIN ARE PRIMARILY RESPONSIBLE FOR THE CHARACTERISTICS OF LIVING CELLS AND AN ORGANISM’S TRAITS </vt:lpstr>
      <vt:lpstr>STRUCTURE AND FUNCTION OF tRNA</vt:lpstr>
      <vt:lpstr>PowerPoint Presentation</vt:lpstr>
      <vt:lpstr>Function of a tRNA Depends on the Specificity Between the Amino Acid It Carries and Its Anticodon</vt:lpstr>
      <vt:lpstr>Function of a tRNA Depends on the Specificity Between the Amino Acid It Carries and Its Anticodon</vt:lpstr>
      <vt:lpstr>PowerPoint Presentation</vt:lpstr>
      <vt:lpstr>PowerPoint Presentation</vt:lpstr>
      <vt:lpstr>PowerPoint Presentation</vt:lpstr>
      <vt:lpstr>PowerPoint Presentation</vt:lpstr>
      <vt:lpstr>PowerPoint Presentation</vt:lpstr>
      <vt:lpstr>Components of Ribosomal Subunits in Translation</vt:lpstr>
      <vt:lpstr>PowerPoint Presentation</vt:lpstr>
      <vt:lpstr>PowerPoint Presentation</vt:lpstr>
      <vt:lpstr>PowerPoint Presentation</vt:lpstr>
      <vt:lpstr>Polypeptide Synthesis During Elongation </vt:lpstr>
      <vt:lpstr>PowerPoint Presentation</vt:lpstr>
      <vt:lpstr>PowerPoint Presentation</vt:lpstr>
      <vt:lpstr>PowerPoint Presentation</vt:lpstr>
      <vt:lpstr>PowerPoint Presentation</vt:lpstr>
      <vt:lpstr>PowerPoint Presentation</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My Pc</cp:lastModifiedBy>
  <cp:revision>26</cp:revision>
  <dcterms:modified xsi:type="dcterms:W3CDTF">2024-11-04T09:14:04Z</dcterms:modified>
</cp:coreProperties>
</file>